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61B"/>
    <a:srgbClr val="E7690B"/>
    <a:srgbClr val="CC5D0A"/>
    <a:srgbClr val="F6780F"/>
    <a:srgbClr val="F37717"/>
    <a:srgbClr val="FB7902"/>
    <a:srgbClr val="FBFCFA"/>
    <a:srgbClr val="FBF9F8"/>
    <a:srgbClr val="E77012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31" autoAdjust="0"/>
  </p:normalViewPr>
  <p:slideViewPr>
    <p:cSldViewPr snapToGrid="0">
      <p:cViewPr>
        <p:scale>
          <a:sx n="100" d="100"/>
          <a:sy n="100" d="100"/>
        </p:scale>
        <p:origin x="-29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B4EAD-D9F1-44A6-86FD-1D85EEEB6ABF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B8F74-C662-4924-A840-79E8F9DD45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55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B8F74-C662-4924-A840-79E8F9DD45E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190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Remove </a:t>
            </a:r>
            <a:r>
              <a:rPr lang="en-IN" dirty="0" err="1"/>
              <a:t>Apppziilon</a:t>
            </a:r>
            <a:r>
              <a:rPr lang="en-IN" dirty="0"/>
              <a:t> from heading</a:t>
            </a:r>
            <a:br>
              <a:rPr lang="en-IN" dirty="0"/>
            </a:br>
            <a:r>
              <a:rPr lang="en-IN" dirty="0"/>
              <a:t>sustainable digital banking </a:t>
            </a:r>
            <a:r>
              <a:rPr lang="en-IN" dirty="0" err="1"/>
              <a:t>successs</a:t>
            </a:r>
            <a:br>
              <a:rPr lang="en-IN" dirty="0"/>
            </a:br>
            <a:r>
              <a:rPr lang="en-IN" dirty="0"/>
              <a:t>remove – founded in 2011</a:t>
            </a:r>
            <a:br>
              <a:rPr lang="en-IN" dirty="0"/>
            </a:br>
            <a:r>
              <a:rPr lang="en-IN" dirty="0"/>
              <a:t>future vision – </a:t>
            </a:r>
            <a:r>
              <a:rPr lang="en-IN" dirty="0" err="1"/>
              <a:t>Reminage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B8F74-C662-4924-A840-79E8F9DD45E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51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Sustainable digital banking outcomes. </a:t>
            </a:r>
            <a:br>
              <a:rPr lang="en-IN" dirty="0"/>
            </a:br>
            <a:r>
              <a:rPr lang="en-IN" dirty="0"/>
              <a:t>Why </a:t>
            </a:r>
            <a:r>
              <a:rPr lang="en-IN" dirty="0" err="1"/>
              <a:t>i</a:t>
            </a:r>
            <a:r>
              <a:rPr lang="en-IN" dirty="0"/>
              <a:t>-exceed</a:t>
            </a:r>
            <a:br>
              <a:rPr lang="en-IN" dirty="0"/>
            </a:br>
            <a:r>
              <a:rPr lang="en-IN" dirty="0"/>
              <a:t>World’s leading digital banking specialist</a:t>
            </a:r>
            <a:br>
              <a:rPr lang="en-IN" dirty="0"/>
            </a:br>
            <a:r>
              <a:rPr lang="en-IN" dirty="0"/>
              <a:t>built for </a:t>
            </a:r>
            <a:r>
              <a:rPr lang="en-IN" dirty="0" err="1"/>
              <a:t>fragmentd</a:t>
            </a:r>
            <a:br>
              <a:rPr lang="en-IN" dirty="0"/>
            </a:br>
            <a:r>
              <a:rPr lang="en-IN" dirty="0"/>
              <a:t>Retail, SME, corporate</a:t>
            </a:r>
            <a:br>
              <a:rPr lang="en-IN" dirty="0"/>
            </a:br>
            <a:r>
              <a:rPr lang="en-IN" dirty="0"/>
              <a:t>replace future-ready with AI-ready</a:t>
            </a:r>
            <a:br>
              <a:rPr lang="en-IN" dirty="0"/>
            </a:br>
            <a:r>
              <a:rPr lang="en-IN" dirty="0"/>
              <a:t>deliver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B8F74-C662-4924-A840-79E8F9DD45E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717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B8F74-C662-4924-A840-79E8F9DD45E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612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694C6-B1AE-4F13-FECB-BC77194A2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75C38-34DE-19D7-D917-B6FE28FD7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D02ED-159F-E18C-8628-C37DB061D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1402-8F31-BC6B-D7B2-78031EC9B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B8F74-C662-4924-A840-79E8F9DD45E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57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D2E5-0A4B-51AC-E843-66D4B1F6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64A45-D2CD-DE5D-68ED-7509F8654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66DE1-7CFC-8CB0-1A78-BEB0E3BA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3C93-2057-2C4D-2162-56CE9E6D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F4B11-F7A9-455D-9600-1C16C096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5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69BE-5343-8230-9731-D771729F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BEE24-F5C4-EBFB-AB1C-2CBDD0E4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D6725-F555-BC14-4A20-32AB5969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DC1D-C318-23DC-E9A2-8EA94CDF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07F9A-6368-00AF-3F74-99643374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77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6853B-97FB-3181-AAB2-B155E582B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032D6-F7D3-8F1C-73D7-B08F0976E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8C90-5A7F-4B96-2D77-C2652BED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E5DA-5562-C11E-3ECC-2BCA0847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0362A-D5DD-98B8-D667-A03E3C84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07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CD81-D1F6-8EB7-D475-7EEC4FA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D95D1-6B47-3ED6-9B78-D581C7AD5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8F85-2666-4475-F41C-51375099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DB231-909E-5453-52F5-AA0A9424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8F672-2B43-9466-D820-D6A8B934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42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2950-1042-43F8-176E-158A78EB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752F7-D826-E478-4AE2-642DC4B8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341E-1375-5EB8-8E35-AD60F9EE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B257C-14D8-2B4D-4830-DB34B4B4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931DE-2C0D-1A44-C715-3F507959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54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88DE-6C78-CB17-9680-4ECC111E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3081-5767-3517-A17E-AFA7A7189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D190D-C963-229D-EFA4-50D62AA94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18508-0DFC-0CB7-BFE2-7BF03440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DB1C-B645-3FEB-F913-ECB9FE97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75CBC-47E9-A639-6364-03B8958D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12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80080-62C8-43BD-0F95-F6FAC26B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FF60A-97CA-9F10-AD2E-7845F3D9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7F49B-69B9-11FE-A87C-D73509570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48DA8-A1D4-54EB-735B-21E7EC504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7CB5D-1B47-4FD7-220D-307A8BAE6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12E33-4368-FC41-CA59-00CE4127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107C7-1E51-F985-F800-125716F3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A7C1C-37FA-3030-94BC-3A1D8A75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5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7575-ED23-E3EA-BE2A-FC2B4E78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9AA72-B783-D920-3C15-915E3917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F94B6-F39A-9FAA-8361-596A0495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16BA1-9406-B6A8-3147-71D81C0F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67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A7C16-F4F6-984A-0B7A-2B305BB9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29B55-7DB6-83C1-532E-A29DB740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FBE2A-6D94-8C47-0067-99996659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839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F62E-D2AC-2288-4D11-A7D302E9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AA908-BD93-C889-A6EC-A5F95319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89F76-E88B-4744-D158-5206550B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FF33B-2D15-6267-16C3-3D98C8C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E6297-65C4-BED8-B461-D2E36BCA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8BF09-3787-0FD7-B1D9-A3C7ACC9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95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0BF0-1537-FD1E-F395-BC8D202E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B1166-BD24-A5CD-626C-7E7A36C9F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B5F61-9F10-AFED-B8ED-015EFB6E1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E6D61-82CF-DE4D-99F7-F9CB4EBD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1E7D2-25BA-3343-63E6-C58A0DD3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32AF8-2A91-DAAF-C1B8-CA506137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4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022A4-7E94-AD41-7EC9-4697ED69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ADD0C-0ACF-5A8E-A9F0-D1EF2065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E698-14C9-57C6-D655-BD61293A1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4E376-E1CF-4472-9AD1-E0851789A06E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7A8A4-C9FD-E1E3-39D0-98548BBBB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DCE3-C66D-F03B-1C97-D5792111F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AB8373-8AD9-4A37-8965-C14448D767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21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D53E19-5AAD-0BD0-76AC-1924A4BFA548}"/>
              </a:ext>
            </a:extLst>
          </p:cNvPr>
          <p:cNvSpPr txBox="1"/>
          <p:nvPr/>
        </p:nvSpPr>
        <p:spPr>
          <a:xfrm>
            <a:off x="125212" y="127554"/>
            <a:ext cx="11941575" cy="861774"/>
          </a:xfrm>
          <a:prstGeom prst="rect">
            <a:avLst/>
          </a:prstGeom>
          <a:solidFill>
            <a:srgbClr val="D3D7DB"/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47E22"/>
                </a:solidFill>
                <a:latin typeface="Montserrat" panose="00000500000000000000" pitchFamily="2" charset="0"/>
              </a:rPr>
              <a:t>                        The Power to do More</a:t>
            </a:r>
            <a:endParaRPr lang="en-IN" sz="5000" dirty="0">
              <a:solidFill>
                <a:srgbClr val="F47E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FDD60-6ABC-6EDB-21BC-1F2BA5783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2" y="1034370"/>
            <a:ext cx="11941575" cy="57231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26" name="Picture 2" descr="i-exceed | Celent">
            <a:extLst>
              <a:ext uri="{FF2B5EF4-FFF2-40B4-BE49-F238E27FC236}">
                <a16:creationId xmlns:a16="http://schemas.microsoft.com/office/drawing/2014/main" id="{74991181-F131-2368-CE05-3E30DA79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" y="161077"/>
            <a:ext cx="1324915" cy="7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6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79084E-4E5B-E38E-F918-28E8EA6E509C}"/>
              </a:ext>
            </a:extLst>
          </p:cNvPr>
          <p:cNvGrpSpPr/>
          <p:nvPr/>
        </p:nvGrpSpPr>
        <p:grpSpPr>
          <a:xfrm>
            <a:off x="0" y="9803"/>
            <a:ext cx="12273280" cy="6850203"/>
            <a:chOff x="0" y="9803"/>
            <a:chExt cx="12273280" cy="6850203"/>
          </a:xfrm>
        </p:grpSpPr>
        <p:sp>
          <p:nvSpPr>
            <p:cNvPr id="5" name="AutoShape 4" descr="A marketing slide titled &quot;i-exceed: Accelerating Digital Leadership at Scale&quot; presents key metrics and features of the Appzillon platform.">
              <a:extLst>
                <a:ext uri="{FF2B5EF4-FFF2-40B4-BE49-F238E27FC236}">
                  <a16:creationId xmlns:a16="http://schemas.microsoft.com/office/drawing/2014/main" id="{0DDE1452-4D20-0E56-226C-43F9AC203B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3643D4-95D7-413F-998A-FE8CD326E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803"/>
              <a:ext cx="12273280" cy="685020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78D360-617C-4D6B-7EA5-7C4EB2A1FFE7}"/>
                </a:ext>
              </a:extLst>
            </p:cNvPr>
            <p:cNvSpPr/>
            <p:nvPr/>
          </p:nvSpPr>
          <p:spPr>
            <a:xfrm>
              <a:off x="10805207" y="6448945"/>
              <a:ext cx="1451295" cy="385894"/>
            </a:xfrm>
            <a:prstGeom prst="rect">
              <a:avLst/>
            </a:prstGeom>
            <a:solidFill>
              <a:srgbClr val="FEFFFB"/>
            </a:solidFill>
            <a:ln>
              <a:solidFill>
                <a:srgbClr val="FDFDF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4" descr="i-exceed | Celent">
              <a:extLst>
                <a:ext uri="{FF2B5EF4-FFF2-40B4-BE49-F238E27FC236}">
                  <a16:creationId xmlns:a16="http://schemas.microsoft.com/office/drawing/2014/main" id="{03BD9067-62C1-7C67-70C6-09F5058CC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5829" y="82425"/>
              <a:ext cx="1053797" cy="63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748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E92CD-9934-21A8-90E7-55F67AF23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13190" r="585" b="7025"/>
          <a:stretch>
            <a:fillRect/>
          </a:stretch>
        </p:blipFill>
        <p:spPr>
          <a:xfrm>
            <a:off x="0" y="792211"/>
            <a:ext cx="12192000" cy="5455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7CA5E9-FB5F-F1BA-C971-E9FE13AF6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8"/>
          <a:stretch>
            <a:fillRect/>
          </a:stretch>
        </p:blipFill>
        <p:spPr>
          <a:xfrm>
            <a:off x="0" y="17222"/>
            <a:ext cx="12192000" cy="11855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6DC4DC-631C-17BE-DFD3-7E8335DE04B2}"/>
              </a:ext>
            </a:extLst>
          </p:cNvPr>
          <p:cNvSpPr/>
          <p:nvPr/>
        </p:nvSpPr>
        <p:spPr>
          <a:xfrm>
            <a:off x="0" y="6182773"/>
            <a:ext cx="12182272" cy="687809"/>
          </a:xfrm>
          <a:prstGeom prst="rect">
            <a:avLst/>
          </a:prstGeom>
          <a:solidFill>
            <a:srgbClr val="E7EDED"/>
          </a:solidFill>
          <a:ln>
            <a:solidFill>
              <a:srgbClr val="E7ED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92CD3-0744-30CE-B0AD-72AF9357C925}"/>
              </a:ext>
            </a:extLst>
          </p:cNvPr>
          <p:cNvSpPr txBox="1"/>
          <p:nvPr/>
        </p:nvSpPr>
        <p:spPr>
          <a:xfrm>
            <a:off x="3625985" y="6370772"/>
            <a:ext cx="610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Montserrat" panose="00000500000000000000" pitchFamily="2" charset="0"/>
              </a:rPr>
              <a:t>www.i-exceed.com | marketing@i-exceed.com</a:t>
            </a:r>
          </a:p>
        </p:txBody>
      </p:sp>
      <p:pic>
        <p:nvPicPr>
          <p:cNvPr id="1028" name="Picture 4" descr="i-exceed | Celent">
            <a:extLst>
              <a:ext uri="{FF2B5EF4-FFF2-40B4-BE49-F238E27FC236}">
                <a16:creationId xmlns:a16="http://schemas.microsoft.com/office/drawing/2014/main" id="{3CE5C5EE-4DF8-FBB7-B03B-E82F83E9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55" y="6208675"/>
            <a:ext cx="1053797" cy="6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6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839E468-7D9F-B496-A40E-815E564EBDD9}"/>
              </a:ext>
            </a:extLst>
          </p:cNvPr>
          <p:cNvGrpSpPr/>
          <p:nvPr/>
        </p:nvGrpSpPr>
        <p:grpSpPr>
          <a:xfrm>
            <a:off x="0" y="1414"/>
            <a:ext cx="12192000" cy="6814641"/>
            <a:chOff x="0" y="1414"/>
            <a:chExt cx="12192000" cy="6814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8AE8AF-C885-EA38-3584-DCD102AE5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4"/>
              <a:ext cx="12192000" cy="680483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E94DF-07FA-C8E8-0D61-900D3D88C461}"/>
                </a:ext>
              </a:extLst>
            </p:cNvPr>
            <p:cNvSpPr/>
            <p:nvPr/>
          </p:nvSpPr>
          <p:spPr>
            <a:xfrm>
              <a:off x="9278224" y="6312715"/>
              <a:ext cx="2869035" cy="503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E9761B"/>
                </a:solidFill>
              </a:endParaRPr>
            </a:p>
          </p:txBody>
        </p:sp>
      </p:grpSp>
      <p:pic>
        <p:nvPicPr>
          <p:cNvPr id="8" name="Picture 4" descr="i-exceed | Celent">
            <a:extLst>
              <a:ext uri="{FF2B5EF4-FFF2-40B4-BE49-F238E27FC236}">
                <a16:creationId xmlns:a16="http://schemas.microsoft.com/office/drawing/2014/main" id="{4C3ECFC8-A25F-4746-3D80-E0ED5AE0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39" y="6183952"/>
            <a:ext cx="1053797" cy="6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329BCF-BA68-AB68-DAE4-CB39DD14E426}"/>
              </a:ext>
            </a:extLst>
          </p:cNvPr>
          <p:cNvSpPr/>
          <p:nvPr/>
        </p:nvSpPr>
        <p:spPr>
          <a:xfrm>
            <a:off x="369116" y="1560352"/>
            <a:ext cx="2004968" cy="201336"/>
          </a:xfrm>
          <a:prstGeom prst="rect">
            <a:avLst/>
          </a:prstGeom>
          <a:solidFill>
            <a:srgbClr val="FEFEFE"/>
          </a:solidFill>
          <a:ln>
            <a:solidFill>
              <a:srgbClr val="FEFE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3DC8F-85CA-8179-4942-001714CCC90E}"/>
              </a:ext>
            </a:extLst>
          </p:cNvPr>
          <p:cNvSpPr txBox="1"/>
          <p:nvPr/>
        </p:nvSpPr>
        <p:spPr>
          <a:xfrm>
            <a:off x="588181" y="5768454"/>
            <a:ext cx="4738459" cy="415498"/>
          </a:xfrm>
          <a:prstGeom prst="rect">
            <a:avLst/>
          </a:prstGeom>
          <a:solidFill>
            <a:srgbClr val="FBFCFA"/>
          </a:solidFill>
          <a:ln>
            <a:solidFill>
              <a:srgbClr val="FBF9F8"/>
            </a:solidFill>
          </a:ln>
        </p:spPr>
        <p:txBody>
          <a:bodyPr wrap="square">
            <a:spAutoFit/>
          </a:bodyPr>
          <a:lstStyle/>
          <a:p>
            <a:r>
              <a:rPr lang="en-IN" sz="2100" b="1" dirty="0">
                <a:solidFill>
                  <a:srgbClr val="E9761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Omni-Channel</a:t>
            </a:r>
            <a:r>
              <a:rPr lang="en-IN" sz="2100" b="1" dirty="0">
                <a:solidFill>
                  <a:srgbClr val="E7701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IN" sz="2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</a:t>
            </a:r>
            <a:r>
              <a:rPr lang="en-IN" sz="2100" b="1" dirty="0">
                <a:solidFill>
                  <a:srgbClr val="E9761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Scalable </a:t>
            </a:r>
            <a:r>
              <a:rPr lang="en-IN" sz="2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</a:t>
            </a:r>
            <a:r>
              <a:rPr lang="en-IN" sz="2100" b="1" dirty="0">
                <a:solidFill>
                  <a:srgbClr val="E9761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AI-Ready</a:t>
            </a:r>
          </a:p>
        </p:txBody>
      </p:sp>
    </p:spTree>
    <p:extLst>
      <p:ext uri="{BB962C8B-B14F-4D97-AF65-F5344CB8AC3E}">
        <p14:creationId xmlns:p14="http://schemas.microsoft.com/office/powerpoint/2010/main" val="148571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8FB64C-0D00-F62D-C2A6-3D4F6F57E926}"/>
              </a:ext>
            </a:extLst>
          </p:cNvPr>
          <p:cNvGrpSpPr/>
          <p:nvPr/>
        </p:nvGrpSpPr>
        <p:grpSpPr>
          <a:xfrm>
            <a:off x="0" y="18192"/>
            <a:ext cx="12192000" cy="6813226"/>
            <a:chOff x="0" y="18192"/>
            <a:chExt cx="12192000" cy="68132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2AAE86-C777-2A75-5E7B-A71A5414EEA1}"/>
                </a:ext>
              </a:extLst>
            </p:cNvPr>
            <p:cNvGrpSpPr/>
            <p:nvPr/>
          </p:nvGrpSpPr>
          <p:grpSpPr>
            <a:xfrm>
              <a:off x="0" y="18192"/>
              <a:ext cx="12192000" cy="6813226"/>
              <a:chOff x="0" y="18192"/>
              <a:chExt cx="12192000" cy="681322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FC02331-9E4C-B24C-72AF-72A34FD2E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8192"/>
                <a:ext cx="12192000" cy="6804837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A73A69-7231-2DE1-64DE-18E8CDB44E00}"/>
                  </a:ext>
                </a:extLst>
              </p:cNvPr>
              <p:cNvSpPr/>
              <p:nvPr/>
            </p:nvSpPr>
            <p:spPr>
              <a:xfrm>
                <a:off x="11202099" y="5958963"/>
                <a:ext cx="956345" cy="872455"/>
              </a:xfrm>
              <a:prstGeom prst="rect">
                <a:avLst/>
              </a:prstGeom>
              <a:solidFill>
                <a:srgbClr val="FEFEFB"/>
              </a:solidFill>
              <a:ln>
                <a:solidFill>
                  <a:srgbClr val="FBFDF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7" name="Picture 4" descr="i-exceed | Celent">
                <a:extLst>
                  <a:ext uri="{FF2B5EF4-FFF2-40B4-BE49-F238E27FC236}">
                    <a16:creationId xmlns:a16="http://schemas.microsoft.com/office/drawing/2014/main" id="{B6E29CF8-EBAE-0D5A-CCD2-7067104A1E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09572" y="34971"/>
                <a:ext cx="1053797" cy="632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52E3D7-0EB5-4DA3-B5F7-413F32DBAAEF}"/>
                </a:ext>
              </a:extLst>
            </p:cNvPr>
            <p:cNvSpPr/>
            <p:nvPr/>
          </p:nvSpPr>
          <p:spPr>
            <a:xfrm>
              <a:off x="8800051" y="4948238"/>
              <a:ext cx="2617365" cy="1659606"/>
            </a:xfrm>
            <a:prstGeom prst="rect">
              <a:avLst/>
            </a:prstGeom>
            <a:solidFill>
              <a:srgbClr val="FEFEFC"/>
            </a:solidFill>
            <a:ln>
              <a:solidFill>
                <a:srgbClr val="FCFDF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4573AC-4DFC-D05A-0F7C-224331674271}"/>
                </a:ext>
              </a:extLst>
            </p:cNvPr>
            <p:cNvSpPr/>
            <p:nvPr/>
          </p:nvSpPr>
          <p:spPr>
            <a:xfrm>
              <a:off x="528507" y="5129160"/>
              <a:ext cx="8650448" cy="1659606"/>
            </a:xfrm>
            <a:prstGeom prst="rect">
              <a:avLst/>
            </a:prstGeom>
            <a:solidFill>
              <a:srgbClr val="FEFEFC"/>
            </a:solidFill>
            <a:ln>
              <a:solidFill>
                <a:srgbClr val="FCFDF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375C72-728C-D755-4249-FE8043CD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" t="79597" r="37809" b="6472"/>
            <a:stretch>
              <a:fillRect/>
            </a:stretch>
          </p:blipFill>
          <p:spPr>
            <a:xfrm>
              <a:off x="2267823" y="5379414"/>
              <a:ext cx="7155810" cy="94795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2B0538-A81E-293B-D08B-09ABEB830D18}"/>
                </a:ext>
              </a:extLst>
            </p:cNvPr>
            <p:cNvSpPr/>
            <p:nvPr/>
          </p:nvSpPr>
          <p:spPr>
            <a:xfrm>
              <a:off x="2340528" y="231355"/>
              <a:ext cx="4239658" cy="632103"/>
            </a:xfrm>
            <a:prstGeom prst="rect">
              <a:avLst/>
            </a:prstGeom>
            <a:solidFill>
              <a:srgbClr val="FEFEFC"/>
            </a:solidFill>
            <a:ln>
              <a:solidFill>
                <a:srgbClr val="FCFDF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47668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C5804AF-AFF4-FE71-54EB-1A58C258367F}"/>
              </a:ext>
            </a:extLst>
          </p:cNvPr>
          <p:cNvGrpSpPr/>
          <p:nvPr/>
        </p:nvGrpSpPr>
        <p:grpSpPr>
          <a:xfrm>
            <a:off x="0" y="9803"/>
            <a:ext cx="12192000" cy="6848197"/>
            <a:chOff x="0" y="9803"/>
            <a:chExt cx="12192000" cy="68481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B6D9FC-B9F8-825B-777E-13E6F4FBF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192"/>
              <a:ext cx="12192000" cy="6839808"/>
            </a:xfrm>
            <a:prstGeom prst="rect">
              <a:avLst/>
            </a:prstGeom>
          </p:spPr>
        </p:pic>
        <p:sp>
          <p:nvSpPr>
            <p:cNvPr id="6" name="AutoShape 4" descr="An infographic detailing traditional banking challenges, the Appzillon solution, and the resulting transformed banking experience.">
              <a:extLst>
                <a:ext uri="{FF2B5EF4-FFF2-40B4-BE49-F238E27FC236}">
                  <a16:creationId xmlns:a16="http://schemas.microsoft.com/office/drawing/2014/main" id="{048F0B83-FFEA-4E5F-E2F3-6BA6A95573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21A376-A4CF-E07D-3137-F5E266A19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803"/>
              <a:ext cx="12192000" cy="68481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B4656-7DE4-D303-000F-8576903357AA}"/>
                </a:ext>
              </a:extLst>
            </p:cNvPr>
            <p:cNvSpPr/>
            <p:nvPr/>
          </p:nvSpPr>
          <p:spPr>
            <a:xfrm>
              <a:off x="10237365" y="6487470"/>
              <a:ext cx="1954635" cy="352338"/>
            </a:xfrm>
            <a:prstGeom prst="rect">
              <a:avLst/>
            </a:prstGeom>
            <a:solidFill>
              <a:srgbClr val="FEFEFB"/>
            </a:solidFill>
            <a:ln>
              <a:solidFill>
                <a:srgbClr val="FBFDF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5B02B-1706-0AC3-1125-CE8898CEF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6942" y="114013"/>
              <a:ext cx="1245708" cy="74166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0C0759-CAA9-ABDC-163F-273DA9739A9C}"/>
                </a:ext>
              </a:extLst>
            </p:cNvPr>
            <p:cNvSpPr/>
            <p:nvPr/>
          </p:nvSpPr>
          <p:spPr>
            <a:xfrm>
              <a:off x="1350628" y="2466364"/>
              <a:ext cx="2323750" cy="520117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456415-9051-F76D-0D33-66694AA1A211}"/>
                </a:ext>
              </a:extLst>
            </p:cNvPr>
            <p:cNvSpPr/>
            <p:nvPr/>
          </p:nvSpPr>
          <p:spPr>
            <a:xfrm>
              <a:off x="1350628" y="3438096"/>
              <a:ext cx="2457974" cy="520117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A0D5DF-B053-A889-1B64-F9D5E5AD3C2F}"/>
                </a:ext>
              </a:extLst>
            </p:cNvPr>
            <p:cNvSpPr/>
            <p:nvPr/>
          </p:nvSpPr>
          <p:spPr>
            <a:xfrm>
              <a:off x="1350627" y="4345505"/>
              <a:ext cx="2567031" cy="520117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63A786-0355-E63A-E95E-3DAA0BC8DF91}"/>
                </a:ext>
              </a:extLst>
            </p:cNvPr>
            <p:cNvSpPr/>
            <p:nvPr/>
          </p:nvSpPr>
          <p:spPr>
            <a:xfrm>
              <a:off x="5268285" y="4345504"/>
              <a:ext cx="2567031" cy="520117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E5BC09-5F9B-6CC4-AF2D-DFF594AC7C17}"/>
                </a:ext>
              </a:extLst>
            </p:cNvPr>
            <p:cNvSpPr/>
            <p:nvPr/>
          </p:nvSpPr>
          <p:spPr>
            <a:xfrm>
              <a:off x="5268285" y="3480047"/>
              <a:ext cx="2567031" cy="520117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D95C07-F159-4381-097C-58BD761102F6}"/>
                </a:ext>
              </a:extLst>
            </p:cNvPr>
            <p:cNvSpPr/>
            <p:nvPr/>
          </p:nvSpPr>
          <p:spPr>
            <a:xfrm>
              <a:off x="5268285" y="2614590"/>
              <a:ext cx="2743201" cy="371891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D5B278-11BA-EE00-32C7-60F40CA89281}"/>
                </a:ext>
              </a:extLst>
            </p:cNvPr>
            <p:cNvSpPr/>
            <p:nvPr/>
          </p:nvSpPr>
          <p:spPr>
            <a:xfrm>
              <a:off x="9170564" y="2474753"/>
              <a:ext cx="2743201" cy="436227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927006-4818-DA6E-0D07-0B5FB9069FED}"/>
                </a:ext>
              </a:extLst>
            </p:cNvPr>
            <p:cNvSpPr/>
            <p:nvPr/>
          </p:nvSpPr>
          <p:spPr>
            <a:xfrm>
              <a:off x="9144698" y="3480047"/>
              <a:ext cx="2743201" cy="436227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FAE746-FD5F-06FD-8A9F-BF6599F05A5E}"/>
                </a:ext>
              </a:extLst>
            </p:cNvPr>
            <p:cNvSpPr/>
            <p:nvPr/>
          </p:nvSpPr>
          <p:spPr>
            <a:xfrm>
              <a:off x="9146794" y="4345504"/>
              <a:ext cx="2743201" cy="436227"/>
            </a:xfrm>
            <a:prstGeom prst="rect">
              <a:avLst/>
            </a:prstGeom>
            <a:solidFill>
              <a:srgbClr val="FCFCF9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D28E44A-4801-1C57-2CBF-F7F541A9B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60" t="74443" r="5159" b="14865"/>
            <a:stretch>
              <a:fillRect/>
            </a:stretch>
          </p:blipFill>
          <p:spPr>
            <a:xfrm>
              <a:off x="8296045" y="5387137"/>
              <a:ext cx="3882639" cy="865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89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48433-1EC5-826F-7AC9-6E4B1A84B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C1185-C78D-6ACD-C903-4DF1D040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92"/>
            <a:ext cx="12192000" cy="6839808"/>
          </a:xfrm>
          <a:prstGeom prst="rect">
            <a:avLst/>
          </a:prstGeom>
        </p:spPr>
      </p:pic>
      <p:sp>
        <p:nvSpPr>
          <p:cNvPr id="6" name="AutoShape 4" descr="An infographic detailing traditional banking challenges, the Appzillon solution, and the resulting transformed banking experience.">
            <a:extLst>
              <a:ext uri="{FF2B5EF4-FFF2-40B4-BE49-F238E27FC236}">
                <a16:creationId xmlns:a16="http://schemas.microsoft.com/office/drawing/2014/main" id="{BE38E0E5-433F-BADF-476C-6283A10BBD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9763B-E5B6-1A70-88FD-10DBA36C6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3"/>
            <a:ext cx="12192000" cy="68481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89B6D9-0667-E48F-C2C8-00C5FA4E9EBC}"/>
              </a:ext>
            </a:extLst>
          </p:cNvPr>
          <p:cNvSpPr/>
          <p:nvPr/>
        </p:nvSpPr>
        <p:spPr>
          <a:xfrm>
            <a:off x="10237365" y="6487470"/>
            <a:ext cx="1954635" cy="352338"/>
          </a:xfrm>
          <a:prstGeom prst="rect">
            <a:avLst/>
          </a:prstGeom>
          <a:solidFill>
            <a:srgbClr val="FEFEFB"/>
          </a:solidFill>
          <a:ln>
            <a:solidFill>
              <a:srgbClr val="FBFD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2C26F6-BAD7-4E14-8B35-D01879F5D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284" y="38512"/>
            <a:ext cx="1054699" cy="6279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E1D019-A511-E18D-5292-8B207AEDD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2203"/>
            <a:ext cx="12192000" cy="68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7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B0D2E-3CA6-1C18-E445-9C2244578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80</Words>
  <Application>Microsoft Office PowerPoint</Application>
  <PresentationFormat>Widescreen</PresentationFormat>
  <Paragraphs>10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Frewin Francis</dc:creator>
  <cp:lastModifiedBy>Frewin Francis</cp:lastModifiedBy>
  <cp:revision>4</cp:revision>
  <dcterms:created xsi:type="dcterms:W3CDTF">2026-01-26T06:01:45Z</dcterms:created>
  <dcterms:modified xsi:type="dcterms:W3CDTF">2026-04-16T06:04:21Z</dcterms:modified>
</cp:coreProperties>
</file>