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147483633" r:id="rId2"/>
    <p:sldId id="2147483637" r:id="rId3"/>
    <p:sldId id="258" r:id="rId4"/>
    <p:sldId id="2147483644" r:id="rId5"/>
    <p:sldId id="2147483645" r:id="rId6"/>
    <p:sldId id="2147483646" r:id="rId7"/>
    <p:sldId id="2147483647" r:id="rId8"/>
    <p:sldId id="256" r:id="rId9"/>
    <p:sldId id="2147483638" r:id="rId10"/>
    <p:sldId id="257" r:id="rId11"/>
    <p:sldId id="259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00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90"/>
    <p:restoredTop sz="91277"/>
  </p:normalViewPr>
  <p:slideViewPr>
    <p:cSldViewPr snapToGrid="0">
      <p:cViewPr>
        <p:scale>
          <a:sx n="75" d="100"/>
          <a:sy n="75" d="100"/>
        </p:scale>
        <p:origin x="1166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81979-18C4-6748-B477-DE68C834FBB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EF33-3118-664B-A180-45783800F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41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EEF33-3118-664B-A180-45783800FF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08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5B07F-1A6D-4658-9DF1-BA870A00D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2FCAE4-8963-BBBB-1DA0-E3F5E2CD6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BEA1BC-0757-88F9-E942-BC87B37B3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5F924-C1E9-4BD9-8DF6-DA9B79B024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EEF33-3118-664B-A180-45783800FF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2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559C1-10AA-7F1E-167B-AB67EF4A8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9DC88-22BF-A09B-D1F4-1EFFDD4F3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50C48-4FB2-CF3A-6AEB-37FF8BFE0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DFA-2831-CE48-87E4-93F8A02DED6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9941-1554-C504-A895-0484EADC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1F76F-2806-57E2-54D5-C5FB6ECB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DD5C-3C1C-1944-93E4-F485A3A5A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4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B362-40CD-97F3-99DC-82F1DCB3B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ED4EF-BEDE-A9E7-240C-4EF7B46AF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7766C-F700-9EC9-E7F1-42F7A24C8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DFA-2831-CE48-87E4-93F8A02DED6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5853D-B5C2-1934-95DF-F94433AD9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27B78-313A-C413-7AFE-111BB362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DD5C-3C1C-1944-93E4-F485A3A5A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22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EE508A-646B-A451-4130-9DEF47BDF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1E6705-1F80-2739-A598-1FCEC90ED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CBAC2-8C5F-F840-C90D-3D88B72B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DFA-2831-CE48-87E4-93F8A02DED6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FD539-B2F7-EAD5-4C02-E05D65898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BC80A-5532-44EB-954D-69CE274B8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DD5C-3C1C-1944-93E4-F485A3A5A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5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3BB8-751C-701B-1990-1D1EAC72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B08A5-BE8D-4478-959D-E5A7B2CF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2F5B5-F467-28FA-8394-FD98C3EC8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DFA-2831-CE48-87E4-93F8A02DED6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6E20-0B56-836D-D1BC-08BC4DB86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7F189-E6FE-62AB-B113-C27A3E5AE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DD5C-3C1C-1944-93E4-F485A3A5A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0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EC693-9A49-6E57-8722-6AFDA68E9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1FA6B-7F9F-4AAA-46B2-569682C5F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D2E93-1B7A-9992-CEA9-84672849E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DFA-2831-CE48-87E4-93F8A02DED6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0CDF0-8E92-C061-4CFD-8F597083F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D9432-FBAF-1E0A-BD3C-5E3D4329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DD5C-3C1C-1944-93E4-F485A3A5A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3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D855-8FE4-1EB9-2DDD-E12DF5BF9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92834-68BD-3CE1-2CDC-D230973EF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844D21-C72C-6A68-AB73-DB1F4C1C8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A8BCC-1453-CE01-A9B5-AAA1C467B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DFA-2831-CE48-87E4-93F8A02DED6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BFC60-CBA4-7371-90A7-267305A5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0B8FB-727F-A2FA-CAD1-234708FC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DD5C-3C1C-1944-93E4-F485A3A5A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0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6E28A-E70C-6D59-0EC6-0D18F1D9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E1673-5A6A-E01C-7D6E-D0020BC05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DF2A1-3340-63ED-0D41-04894D0C5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84898-A6A4-6FCA-EF1C-9793F542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720C0-A79D-D292-FAEC-AD044FD971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F8551-655E-F7CF-70E4-3EC5E620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DFA-2831-CE48-87E4-93F8A02DED6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72984-EAD9-561F-6C6F-38231221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2D7DA-B371-AF0F-8D4F-9E5989282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DD5C-3C1C-1944-93E4-F485A3A5A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8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9C40E-8D08-6DD2-ABEF-E9D79780A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B94370-DF04-B831-8BD8-7D78E3D74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DFA-2831-CE48-87E4-93F8A02DED6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AED6D8-11FA-6C40-7A3A-86B94DD2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231F7-CEE6-C4D3-A360-7147BA69B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DD5C-3C1C-1944-93E4-F485A3A5A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2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CFE2F-F89D-EE78-B9DD-9E10A1B15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DFA-2831-CE48-87E4-93F8A02DED6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393F5-965C-D968-8B6D-E09B88821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86E41-5B44-6141-6E3D-65D82498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DD5C-3C1C-1944-93E4-F485A3A5A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68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3AAD9-B8D8-C257-1192-27E54C9A3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F6F16-4C2F-BF74-7F6A-8859DA009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60617-6FAE-356E-8CC5-FAD4B0964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8EEE1-5B9F-97EF-4CA9-8EF94006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DFA-2831-CE48-87E4-93F8A02DED6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077F7-CBDB-5022-5660-B28696606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8F281-BF88-90BC-4419-E53828FF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DD5C-3C1C-1944-93E4-F485A3A5A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59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C95DD-F8A6-B2C4-018C-44735426A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6431CF-B2A7-12E5-CFC5-E051703DD4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7EF74-40D9-88F0-714C-05B8276A2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1A0CE-4C7C-C071-8A0A-908E9D5BF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9DFA-2831-CE48-87E4-93F8A02DED6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DD012-9130-AB9F-7762-D64EC2B7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091B6-64CC-D654-B6C4-89A5C145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DD5C-3C1C-1944-93E4-F485A3A5A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9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54106E-D57E-947E-9627-52D1E5C95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66833-3D73-19A0-9F58-B90F83ADB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8993B-CD47-8312-E327-E7BB301F8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F59DFA-2831-CE48-87E4-93F8A02DED6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A8072-1F61-6DC7-9419-36D5BEC6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C8AF4-311E-2A1A-E8DF-569518C66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A3DD5C-3C1C-1944-93E4-F485A3A5A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jpe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" Type="http://schemas.openxmlformats.org/officeDocument/2006/relationships/image" Target="../media/image34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8" Type="http://schemas.openxmlformats.org/officeDocument/2006/relationships/image" Target="../media/image44.png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17/06/relationships/model3d" Target="../media/model3d1.glb"/><Relationship Id="rId9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5.svg"/><Relationship Id="rId7" Type="http://schemas.openxmlformats.org/officeDocument/2006/relationships/image" Target="../media/image11.emf"/><Relationship Id="rId12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14.emf"/><Relationship Id="rId4" Type="http://schemas.openxmlformats.org/officeDocument/2006/relationships/image" Target="../media/image7.svg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microsoft.com/office/2017/06/relationships/model3d" Target="../media/model3d1.glb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yellow and white background&#10;&#10;AI-generated content may be incorrect.">
            <a:extLst>
              <a:ext uri="{FF2B5EF4-FFF2-40B4-BE49-F238E27FC236}">
                <a16:creationId xmlns:a16="http://schemas.microsoft.com/office/drawing/2014/main" id="{B9E2523B-AFD8-A8A3-59D2-DEA232D2A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6988D9-4D8F-0BD2-A108-67C8C0457C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704949" y="-1281139"/>
            <a:ext cx="14600519" cy="1093157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CC89A6F-BBB0-7B34-345C-2F7B02A542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8915" y="2673350"/>
            <a:ext cx="3111500" cy="15113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769E36-D29F-EFF8-640B-895B8E57AB46}"/>
              </a:ext>
            </a:extLst>
          </p:cNvPr>
          <p:cNvCxnSpPr>
            <a:cxnSpLocks/>
          </p:cNvCxnSpPr>
          <p:nvPr/>
        </p:nvCxnSpPr>
        <p:spPr>
          <a:xfrm>
            <a:off x="5367867" y="2677583"/>
            <a:ext cx="0" cy="1507067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C52853C-83BC-008E-1BE4-617E5A12AE50}"/>
              </a:ext>
            </a:extLst>
          </p:cNvPr>
          <p:cNvSpPr txBox="1"/>
          <p:nvPr/>
        </p:nvSpPr>
        <p:spPr>
          <a:xfrm>
            <a:off x="6095999" y="2767280"/>
            <a:ext cx="5027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Reimagine Banking Experiences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126848-4BCF-67DF-8DDD-3DCFA3336BC6}"/>
              </a:ext>
            </a:extLst>
          </p:cNvPr>
          <p:cNvGrpSpPr/>
          <p:nvPr/>
        </p:nvGrpSpPr>
        <p:grpSpPr>
          <a:xfrm>
            <a:off x="28424831" y="-16216028"/>
            <a:ext cx="4985392" cy="4778991"/>
            <a:chOff x="8046774" y="-1324371"/>
            <a:chExt cx="4985392" cy="477899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013B1E-D46A-1E13-5DA2-0EC01C924736}"/>
                </a:ext>
              </a:extLst>
            </p:cNvPr>
            <p:cNvSpPr/>
            <p:nvPr/>
          </p:nvSpPr>
          <p:spPr>
            <a:xfrm>
              <a:off x="8046774" y="-1324371"/>
              <a:ext cx="4985392" cy="4778991"/>
            </a:xfrm>
            <a:prstGeom prst="ellipse">
              <a:avLst/>
            </a:prstGeom>
            <a:solidFill>
              <a:schemeClr val="bg2">
                <a:lumMod val="90000"/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018C6BB-5604-539D-7E5D-6EC35CF783CB}"/>
                </a:ext>
              </a:extLst>
            </p:cNvPr>
            <p:cNvSpPr/>
            <p:nvPr/>
          </p:nvSpPr>
          <p:spPr>
            <a:xfrm>
              <a:off x="8297161" y="-1084351"/>
              <a:ext cx="4484618" cy="4298950"/>
            </a:xfrm>
            <a:prstGeom prst="ellipse">
              <a:avLst/>
            </a:prstGeom>
            <a:solidFill>
              <a:schemeClr val="bg2"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F2B6909-F030-360A-9841-95059C703DAE}"/>
              </a:ext>
            </a:extLst>
          </p:cNvPr>
          <p:cNvGrpSpPr/>
          <p:nvPr/>
        </p:nvGrpSpPr>
        <p:grpSpPr>
          <a:xfrm>
            <a:off x="18746729" y="15085870"/>
            <a:ext cx="4138190" cy="3966864"/>
            <a:chOff x="8818958" y="3982441"/>
            <a:chExt cx="4138190" cy="39668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A51BB04-8DA0-3B38-5D24-A33972F2BF8D}"/>
                </a:ext>
              </a:extLst>
            </p:cNvPr>
            <p:cNvSpPr/>
            <p:nvPr/>
          </p:nvSpPr>
          <p:spPr>
            <a:xfrm>
              <a:off x="8818958" y="3982441"/>
              <a:ext cx="4138190" cy="3966864"/>
            </a:xfrm>
            <a:prstGeom prst="ellipse">
              <a:avLst/>
            </a:prstGeom>
            <a:solidFill>
              <a:schemeClr val="bg2">
                <a:lumMod val="90000"/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9C07DA8-15A5-2E9A-954D-224476A07991}"/>
                </a:ext>
              </a:extLst>
            </p:cNvPr>
            <p:cNvSpPr/>
            <p:nvPr/>
          </p:nvSpPr>
          <p:spPr>
            <a:xfrm>
              <a:off x="8994327" y="4150549"/>
              <a:ext cx="3787452" cy="3630647"/>
            </a:xfrm>
            <a:prstGeom prst="ellipse">
              <a:avLst/>
            </a:prstGeom>
            <a:solidFill>
              <a:schemeClr val="bg2"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E85175-EF4A-02B3-15DE-F338B770FF70}"/>
              </a:ext>
            </a:extLst>
          </p:cNvPr>
          <p:cNvGrpSpPr/>
          <p:nvPr/>
        </p:nvGrpSpPr>
        <p:grpSpPr>
          <a:xfrm>
            <a:off x="-11648117" y="4995909"/>
            <a:ext cx="2311888" cy="2216172"/>
            <a:chOff x="-544689" y="4209881"/>
            <a:chExt cx="2311888" cy="221617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E359362-50FE-DFC5-8975-C1D2E4211985}"/>
                </a:ext>
              </a:extLst>
            </p:cNvPr>
            <p:cNvSpPr/>
            <p:nvPr/>
          </p:nvSpPr>
          <p:spPr>
            <a:xfrm>
              <a:off x="-544689" y="4209881"/>
              <a:ext cx="2311888" cy="2216172"/>
            </a:xfrm>
            <a:prstGeom prst="ellipse">
              <a:avLst/>
            </a:prstGeom>
            <a:solidFill>
              <a:schemeClr val="bg2">
                <a:lumMod val="90000"/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A788B55-5A02-B1E3-42C0-95788CC51940}"/>
                </a:ext>
              </a:extLst>
            </p:cNvPr>
            <p:cNvSpPr/>
            <p:nvPr/>
          </p:nvSpPr>
          <p:spPr>
            <a:xfrm>
              <a:off x="-425613" y="4324027"/>
              <a:ext cx="2073738" cy="1987880"/>
            </a:xfrm>
            <a:prstGeom prst="ellipse">
              <a:avLst/>
            </a:prstGeom>
            <a:solidFill>
              <a:schemeClr val="bg2"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D912B7C-F459-5C31-6C21-BAA49C1F4BD5}"/>
              </a:ext>
            </a:extLst>
          </p:cNvPr>
          <p:cNvGrpSpPr/>
          <p:nvPr/>
        </p:nvGrpSpPr>
        <p:grpSpPr>
          <a:xfrm>
            <a:off x="-47951" y="-18357280"/>
            <a:ext cx="2233732" cy="2141252"/>
            <a:chOff x="5517502" y="112663"/>
            <a:chExt cx="2233732" cy="214125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FDD793D-C614-9F3B-0D42-28818FE06B67}"/>
                </a:ext>
              </a:extLst>
            </p:cNvPr>
            <p:cNvSpPr/>
            <p:nvPr/>
          </p:nvSpPr>
          <p:spPr>
            <a:xfrm>
              <a:off x="5517502" y="112663"/>
              <a:ext cx="2233732" cy="2141252"/>
            </a:xfrm>
            <a:prstGeom prst="ellipse">
              <a:avLst/>
            </a:prstGeom>
            <a:solidFill>
              <a:schemeClr val="bg2">
                <a:lumMod val="90000"/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F97B777-E740-DE6E-6A94-B82DC5872BF1}"/>
                </a:ext>
              </a:extLst>
            </p:cNvPr>
            <p:cNvSpPr/>
            <p:nvPr/>
          </p:nvSpPr>
          <p:spPr>
            <a:xfrm>
              <a:off x="5668295" y="257212"/>
              <a:ext cx="1932148" cy="1852154"/>
            </a:xfrm>
            <a:prstGeom prst="ellipse">
              <a:avLst/>
            </a:prstGeom>
            <a:solidFill>
              <a:schemeClr val="bg2"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Graphic 71">
            <a:extLst>
              <a:ext uri="{FF2B5EF4-FFF2-40B4-BE49-F238E27FC236}">
                <a16:creationId xmlns:a16="http://schemas.microsoft.com/office/drawing/2014/main" id="{AF71784E-D8EF-A2B8-5951-33D6339678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10880" y="-14509541"/>
            <a:ext cx="2413293" cy="136601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4B690348-66F1-29F3-3E9B-AC28BEF7E1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876" y="-17641415"/>
            <a:ext cx="1155700" cy="7239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F141F6-B08E-3903-CD4D-4DE1610E1B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034873" y="16535405"/>
            <a:ext cx="1561902" cy="1115644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A54D14F-66FB-2501-D303-F9B1372868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1006523" y="5722995"/>
            <a:ext cx="1028700" cy="76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F6BBE6-DD50-198B-9BF7-ED814CE78309}"/>
              </a:ext>
            </a:extLst>
          </p:cNvPr>
          <p:cNvGrpSpPr/>
          <p:nvPr/>
        </p:nvGrpSpPr>
        <p:grpSpPr>
          <a:xfrm>
            <a:off x="-3500738" y="18726162"/>
            <a:ext cx="4138190" cy="3966864"/>
            <a:chOff x="1761520" y="4604085"/>
            <a:chExt cx="4138190" cy="39668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96F446-ED26-06C1-3C09-9519FF2CB6FA}"/>
                </a:ext>
              </a:extLst>
            </p:cNvPr>
            <p:cNvGrpSpPr/>
            <p:nvPr/>
          </p:nvGrpSpPr>
          <p:grpSpPr>
            <a:xfrm>
              <a:off x="1761520" y="4604085"/>
              <a:ext cx="4138190" cy="3966864"/>
              <a:chOff x="1761520" y="4604085"/>
              <a:chExt cx="4138190" cy="396686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BAB08BB-5323-6C63-3181-65F879F1F190}"/>
                  </a:ext>
                </a:extLst>
              </p:cNvPr>
              <p:cNvSpPr/>
              <p:nvPr/>
            </p:nvSpPr>
            <p:spPr>
              <a:xfrm>
                <a:off x="1761520" y="4604085"/>
                <a:ext cx="4138190" cy="3966864"/>
              </a:xfrm>
              <a:prstGeom prst="ellipse">
                <a:avLst/>
              </a:prstGeom>
              <a:solidFill>
                <a:schemeClr val="bg2">
                  <a:lumMod val="90000"/>
                  <a:alpha val="853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1991A58-0C2F-588A-E100-641C2F7AC443}"/>
                  </a:ext>
                </a:extLst>
              </p:cNvPr>
              <p:cNvSpPr/>
              <p:nvPr/>
            </p:nvSpPr>
            <p:spPr>
              <a:xfrm>
                <a:off x="1936889" y="4772193"/>
                <a:ext cx="3787452" cy="3630647"/>
              </a:xfrm>
              <a:prstGeom prst="ellipse">
                <a:avLst/>
              </a:prstGeom>
              <a:solidFill>
                <a:schemeClr val="bg2">
                  <a:alpha val="853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1E9339-34AC-6051-7E4C-DF7BFFBAF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51848" y="5330362"/>
              <a:ext cx="1957534" cy="121228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D55695-1989-AFC5-0999-7E24BAD193DD}"/>
              </a:ext>
            </a:extLst>
          </p:cNvPr>
          <p:cNvGrpSpPr/>
          <p:nvPr/>
        </p:nvGrpSpPr>
        <p:grpSpPr>
          <a:xfrm>
            <a:off x="9505178" y="13553367"/>
            <a:ext cx="3235812" cy="3101846"/>
            <a:chOff x="5668295" y="2521283"/>
            <a:chExt cx="3235812" cy="310184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9E4C27B-6309-DD0E-D655-65BA06A7B43A}"/>
                </a:ext>
              </a:extLst>
            </p:cNvPr>
            <p:cNvSpPr/>
            <p:nvPr/>
          </p:nvSpPr>
          <p:spPr>
            <a:xfrm>
              <a:off x="5668295" y="2521283"/>
              <a:ext cx="3235812" cy="3101846"/>
            </a:xfrm>
            <a:prstGeom prst="ellipse">
              <a:avLst/>
            </a:prstGeom>
            <a:solidFill>
              <a:schemeClr val="bg2">
                <a:lumMod val="90000"/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2334F98-EB9A-2BFB-8EF5-7B1B710933B1}"/>
                </a:ext>
              </a:extLst>
            </p:cNvPr>
            <p:cNvSpPr/>
            <p:nvPr/>
          </p:nvSpPr>
          <p:spPr>
            <a:xfrm>
              <a:off x="5805423" y="2652734"/>
              <a:ext cx="2961556" cy="2838945"/>
            </a:xfrm>
            <a:prstGeom prst="ellipse">
              <a:avLst/>
            </a:prstGeom>
            <a:solidFill>
              <a:schemeClr val="bg2"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1200296-505A-8A66-974A-CDD938534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7749" y="3610102"/>
              <a:ext cx="1936905" cy="924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493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3C05C-D344-E977-BDEF-960524A38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yellow and white background&#10;&#10;AI-generated content may be incorrect.">
            <a:extLst>
              <a:ext uri="{FF2B5EF4-FFF2-40B4-BE49-F238E27FC236}">
                <a16:creationId xmlns:a16="http://schemas.microsoft.com/office/drawing/2014/main" id="{1AD5A847-F8BC-2F43-C241-4BFB86533A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0" name="Picture 9" descr="A group of cell phones&#10;&#10;AI-generated content may be incorrect.">
            <a:extLst>
              <a:ext uri="{FF2B5EF4-FFF2-40B4-BE49-F238E27FC236}">
                <a16:creationId xmlns:a16="http://schemas.microsoft.com/office/drawing/2014/main" id="{5372507F-B12B-B826-77B6-8FBB8FA5F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760" y="11785985"/>
            <a:ext cx="2372575" cy="182695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B03E35-FD5B-EFD4-CBDD-34004F9E7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70" y="623634"/>
            <a:ext cx="5588770" cy="2445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HoloLens">
                <a:extLst>
                  <a:ext uri="{FF2B5EF4-FFF2-40B4-BE49-F238E27FC236}">
                    <a16:creationId xmlns:a16="http://schemas.microsoft.com/office/drawing/2014/main" id="{EA9A4CF6-B10E-30A0-039A-06C6D7E13F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87146022"/>
                  </p:ext>
                </p:extLst>
              </p:nvPr>
            </p:nvGraphicFramePr>
            <p:xfrm>
              <a:off x="7408078" y="1898418"/>
              <a:ext cx="3495307" cy="319136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495307" cy="3191368"/>
                    </a:xfrm>
                    <a:prstGeom prst="rect">
                      <a:avLst/>
                    </a:prstGeom>
                  </am3d:spPr>
                  <am3d:camera>
                    <am3d:pos x="0" y="0" z="58212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65084" d="1000000"/>
                    <am3d:preTrans dx="-2829569" dy="64595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665570" ay="3501957" az="-342204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2488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HoloLens">
                <a:extLst>
                  <a:ext uri="{FF2B5EF4-FFF2-40B4-BE49-F238E27FC236}">
                    <a16:creationId xmlns:a16="http://schemas.microsoft.com/office/drawing/2014/main" id="{EA9A4CF6-B10E-30A0-039A-06C6D7E13F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08078" y="1898418"/>
                <a:ext cx="3495307" cy="3191368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DE80500C-B880-BC4F-3C9F-D80CD5FBFD2B}"/>
              </a:ext>
            </a:extLst>
          </p:cNvPr>
          <p:cNvSpPr txBox="1">
            <a:spLocks/>
          </p:cNvSpPr>
          <p:nvPr/>
        </p:nvSpPr>
        <p:spPr>
          <a:xfrm>
            <a:off x="672656" y="1412443"/>
            <a:ext cx="4094571" cy="485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Appzillon Labs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01CB7F-DB5A-176A-4223-F0E4C32986E9}"/>
              </a:ext>
            </a:extLst>
          </p:cNvPr>
          <p:cNvSpPr txBox="1"/>
          <p:nvPr/>
        </p:nvSpPr>
        <p:spPr>
          <a:xfrm>
            <a:off x="638879" y="2902265"/>
            <a:ext cx="4675736" cy="29202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Generative AI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I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 Financial Concierge , Synthetic Data Engine, Process Intelligence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N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Embedded Finance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I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API-first Ecosystem Connector, </a:t>
            </a:r>
            <a:r>
              <a:rPr lang="en-IN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SuperApp</a:t>
            </a:r>
            <a:r>
              <a:rPr lang="en-I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Integration Kit, Offer Engine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Metaverse Banking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I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Branches Gamified Engagement Hubs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8756336-D6C0-CD29-7CA0-D7DCA25F163D}"/>
              </a:ext>
            </a:extLst>
          </p:cNvPr>
          <p:cNvSpPr txBox="1">
            <a:spLocks/>
          </p:cNvSpPr>
          <p:nvPr/>
        </p:nvSpPr>
        <p:spPr>
          <a:xfrm>
            <a:off x="672656" y="2098229"/>
            <a:ext cx="4094571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Where Financial Experiments Become Market Ready Reality</a:t>
            </a:r>
            <a:endParaRPr lang="en-IN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cell phone with a chat screen&#10;&#10;AI-generated content may be incorrect.">
            <a:extLst>
              <a:ext uri="{FF2B5EF4-FFF2-40B4-BE49-F238E27FC236}">
                <a16:creationId xmlns:a16="http://schemas.microsoft.com/office/drawing/2014/main" id="{9663F4C1-C1E2-3307-513C-E18113954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8137" y="3701326"/>
            <a:ext cx="2235521" cy="28119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F69D35-3106-A7CD-5A4E-70C1F0B7E5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1225" y="4897226"/>
            <a:ext cx="2674506" cy="127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45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935E8-3252-32F0-9384-D5BD6F7A6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yellow and white background&#10;&#10;AI-generated content may be incorrect.">
            <a:extLst>
              <a:ext uri="{FF2B5EF4-FFF2-40B4-BE49-F238E27FC236}">
                <a16:creationId xmlns:a16="http://schemas.microsoft.com/office/drawing/2014/main" id="{57C1372A-D9EC-5CC9-186A-10A6A46F65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0" name="Picture 9" descr="A group of cell phones&#10;&#10;AI-generated content may be incorrect.">
            <a:extLst>
              <a:ext uri="{FF2B5EF4-FFF2-40B4-BE49-F238E27FC236}">
                <a16:creationId xmlns:a16="http://schemas.microsoft.com/office/drawing/2014/main" id="{BDD438BC-72BC-C88A-18E7-EFC1D4470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760" y="11785985"/>
            <a:ext cx="2372575" cy="182695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12618-051C-3A4E-8F69-D90445B44780}"/>
              </a:ext>
            </a:extLst>
          </p:cNvPr>
          <p:cNvSpPr txBox="1">
            <a:spLocks/>
          </p:cNvSpPr>
          <p:nvPr/>
        </p:nvSpPr>
        <p:spPr>
          <a:xfrm>
            <a:off x="225616" y="159478"/>
            <a:ext cx="4094571" cy="485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Clients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29ECD3-96E5-A799-F6FF-23EE9F1B4A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704" b="15466"/>
          <a:stretch/>
        </p:blipFill>
        <p:spPr>
          <a:xfrm>
            <a:off x="446790" y="2052020"/>
            <a:ext cx="1266280" cy="453082"/>
          </a:xfrm>
          <a:prstGeom prst="rect">
            <a:avLst/>
          </a:prstGeom>
        </p:spPr>
      </p:pic>
      <p:pic>
        <p:nvPicPr>
          <p:cNvPr id="3" name="Picture 2" descr="Citibank — Story">
            <a:extLst>
              <a:ext uri="{FF2B5EF4-FFF2-40B4-BE49-F238E27FC236}">
                <a16:creationId xmlns:a16="http://schemas.microsoft.com/office/drawing/2014/main" id="{D7A9324F-5568-FD90-E3FE-118D45651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" r="4310" b="-1862"/>
          <a:stretch/>
        </p:blipFill>
        <p:spPr bwMode="auto">
          <a:xfrm>
            <a:off x="593783" y="964024"/>
            <a:ext cx="972294" cy="63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9CDB57A-02D2-DD10-F887-5B599DB357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59" y="1031052"/>
            <a:ext cx="1631527" cy="449045"/>
          </a:xfrm>
          <a:prstGeom prst="rect">
            <a:avLst/>
          </a:prstGeom>
        </p:spPr>
      </p:pic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D8D044D-8523-4AA3-F9B8-BCC01D564D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151" y="1031052"/>
            <a:ext cx="1164583" cy="681321"/>
          </a:xfrm>
          <a:prstGeom prst="rect">
            <a:avLst/>
          </a:prstGeom>
        </p:spPr>
      </p:pic>
      <p:pic>
        <p:nvPicPr>
          <p:cNvPr id="6" name="Picture 5" descr="A blue sign with white text&#10;&#10;Description automatically generated">
            <a:extLst>
              <a:ext uri="{FF2B5EF4-FFF2-40B4-BE49-F238E27FC236}">
                <a16:creationId xmlns:a16="http://schemas.microsoft.com/office/drawing/2014/main" id="{40EA92AF-BCBA-C50E-717D-F44BC2399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14432" b="11536"/>
          <a:stretch/>
        </p:blipFill>
        <p:spPr>
          <a:xfrm>
            <a:off x="2176952" y="2051561"/>
            <a:ext cx="1450710" cy="495995"/>
          </a:xfrm>
          <a:prstGeom prst="rect">
            <a:avLst/>
          </a:prstGeom>
        </p:spPr>
      </p:pic>
      <p:pic>
        <p:nvPicPr>
          <p:cNvPr id="7" name="Picture 2" descr="Canara Bank launches “CANDI”-its first ...">
            <a:extLst>
              <a:ext uri="{FF2B5EF4-FFF2-40B4-BE49-F238E27FC236}">
                <a16:creationId xmlns:a16="http://schemas.microsoft.com/office/drawing/2014/main" id="{7CDA368D-3EBA-241D-9FA7-4F75F9E55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27990" r="8856" b="29933"/>
          <a:stretch/>
        </p:blipFill>
        <p:spPr bwMode="auto">
          <a:xfrm>
            <a:off x="4001387" y="2050043"/>
            <a:ext cx="1409797" cy="4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ue and white sign&#10;&#10;Description automatically generated">
            <a:extLst>
              <a:ext uri="{FF2B5EF4-FFF2-40B4-BE49-F238E27FC236}">
                <a16:creationId xmlns:a16="http://schemas.microsoft.com/office/drawing/2014/main" id="{7A8C2069-1E8E-7F02-0536-34E5715C3C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7" b="24755"/>
          <a:stretch/>
        </p:blipFill>
        <p:spPr>
          <a:xfrm>
            <a:off x="5799213" y="2058759"/>
            <a:ext cx="1505139" cy="453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9E745D-D9E0-FC59-53B4-AD9AD795F10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2083" b="13392"/>
          <a:stretch/>
        </p:blipFill>
        <p:spPr>
          <a:xfrm>
            <a:off x="7785863" y="2050043"/>
            <a:ext cx="1431017" cy="453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E7182-8F7D-5B61-A566-B2E8BB0562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193" y="2897464"/>
            <a:ext cx="1305034" cy="630766"/>
          </a:xfrm>
          <a:prstGeom prst="rect">
            <a:avLst/>
          </a:prstGeom>
        </p:spPr>
      </p:pic>
      <p:pic>
        <p:nvPicPr>
          <p:cNvPr id="14" name="Picture 6" descr="https://upload.wikimedia.org/wikipedia/commons/thumb/9/92/Karur_Vysya_Bank.svg/220px-Karur_Vysya_Bank.svg.png">
            <a:extLst>
              <a:ext uri="{FF2B5EF4-FFF2-40B4-BE49-F238E27FC236}">
                <a16:creationId xmlns:a16="http://schemas.microsoft.com/office/drawing/2014/main" id="{9429A45D-5C7A-B835-0BAE-0FBAB0FB5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2" b="10190"/>
          <a:stretch/>
        </p:blipFill>
        <p:spPr bwMode="auto">
          <a:xfrm>
            <a:off x="2089659" y="2958302"/>
            <a:ext cx="1538003" cy="54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ue and pink sign with white text&#10;&#10;Description automatically generated">
            <a:extLst>
              <a:ext uri="{FF2B5EF4-FFF2-40B4-BE49-F238E27FC236}">
                <a16:creationId xmlns:a16="http://schemas.microsoft.com/office/drawing/2014/main" id="{BA89F478-A7D4-5D74-1660-628D665E664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808" y="2937994"/>
            <a:ext cx="1430376" cy="549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247901-E930-E45E-8AC1-37F0EAB275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430" y="2932293"/>
            <a:ext cx="1573922" cy="453081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6E27B94-71E6-2165-DDEF-1868A8BD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391" y="2035161"/>
            <a:ext cx="1707396" cy="45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9EB1F38A-2BD2-BB4B-3A8C-352DB3EF9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333" y="1031052"/>
            <a:ext cx="1527790" cy="5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654B10-0575-28DF-E5B6-36D85C284F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4193" y="3902506"/>
            <a:ext cx="1431528" cy="4490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6C1F43-BB9C-F6B9-F554-0FD0F3FDEE1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76705" y="3912851"/>
            <a:ext cx="1550957" cy="495995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A9F704AA-8B81-F4D1-E822-A651A254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10" y="3878444"/>
            <a:ext cx="1550957" cy="56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close-up of a logo&#10;&#10;Description automatically generated">
            <a:extLst>
              <a:ext uri="{FF2B5EF4-FFF2-40B4-BE49-F238E27FC236}">
                <a16:creationId xmlns:a16="http://schemas.microsoft.com/office/drawing/2014/main" id="{4801A857-6615-6D04-1C20-FF12DFCDA99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823" y="3878422"/>
            <a:ext cx="1348049" cy="563635"/>
          </a:xfrm>
          <a:prstGeom prst="rect">
            <a:avLst/>
          </a:prstGeom>
        </p:spPr>
      </p:pic>
      <p:pic>
        <p:nvPicPr>
          <p:cNvPr id="27" name="Picture 26" descr="A red letter on a black background&#10;&#10;AI-generated content may be incorrect.">
            <a:extLst>
              <a:ext uri="{FF2B5EF4-FFF2-40B4-BE49-F238E27FC236}">
                <a16:creationId xmlns:a16="http://schemas.microsoft.com/office/drawing/2014/main" id="{DA016BFC-2F7A-9834-D466-0D2A73168E6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884" y="3897846"/>
            <a:ext cx="1606774" cy="458363"/>
          </a:xfrm>
          <a:prstGeom prst="rect">
            <a:avLst/>
          </a:prstGeom>
        </p:spPr>
      </p:pic>
      <p:pic>
        <p:nvPicPr>
          <p:cNvPr id="28" name="Picture 27" descr="A blue and black logo&#10;&#10;Description automatically generated">
            <a:extLst>
              <a:ext uri="{FF2B5EF4-FFF2-40B4-BE49-F238E27FC236}">
                <a16:creationId xmlns:a16="http://schemas.microsoft.com/office/drawing/2014/main" id="{D3CE9709-1F2F-FFA7-4551-8932B4ACF8B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116" y="3825511"/>
            <a:ext cx="1525945" cy="526040"/>
          </a:xfrm>
          <a:prstGeom prst="rect">
            <a:avLst/>
          </a:prstGeom>
        </p:spPr>
      </p:pic>
      <p:pic>
        <p:nvPicPr>
          <p:cNvPr id="30" name="Picture 29" descr="A red and blue logo&#10;&#10;Description automatically generated">
            <a:extLst>
              <a:ext uri="{FF2B5EF4-FFF2-40B4-BE49-F238E27FC236}">
                <a16:creationId xmlns:a16="http://schemas.microsoft.com/office/drawing/2014/main" id="{85850F15-8378-0128-4570-40790506EEF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6" y="4724282"/>
            <a:ext cx="1542925" cy="667367"/>
          </a:xfrm>
          <a:prstGeom prst="rect">
            <a:avLst/>
          </a:prstGeom>
        </p:spPr>
      </p:pic>
      <p:pic>
        <p:nvPicPr>
          <p:cNvPr id="31" name="Picture 30" descr="A blue and yellow logo&#10;&#10;Description automatically generated">
            <a:extLst>
              <a:ext uri="{FF2B5EF4-FFF2-40B4-BE49-F238E27FC236}">
                <a16:creationId xmlns:a16="http://schemas.microsoft.com/office/drawing/2014/main" id="{9EFD4933-238B-C8BD-466E-4A97E54E67E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323" y="4684777"/>
            <a:ext cx="1521481" cy="591066"/>
          </a:xfrm>
          <a:prstGeom prst="rect">
            <a:avLst/>
          </a:prstGeom>
        </p:spPr>
      </p:pic>
      <p:pic>
        <p:nvPicPr>
          <p:cNvPr id="32" name="Picture 6" descr="XacBank - Wikipedia">
            <a:extLst>
              <a:ext uri="{FF2B5EF4-FFF2-40B4-BE49-F238E27FC236}">
                <a16:creationId xmlns:a16="http://schemas.microsoft.com/office/drawing/2014/main" id="{11E70762-8E3B-A724-FBF8-60ADC9FFE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10" y="4565396"/>
            <a:ext cx="1263215" cy="60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close-up of a logo&#10;&#10;AI-generated content may be incorrect.">
            <a:extLst>
              <a:ext uri="{FF2B5EF4-FFF2-40B4-BE49-F238E27FC236}">
                <a16:creationId xmlns:a16="http://schemas.microsoft.com/office/drawing/2014/main" id="{E967A195-3DDB-AC2C-B181-EC6FFED91FE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420" y="2938990"/>
            <a:ext cx="1687703" cy="529875"/>
          </a:xfrm>
          <a:prstGeom prst="rect">
            <a:avLst/>
          </a:prstGeom>
        </p:spPr>
      </p:pic>
      <p:pic>
        <p:nvPicPr>
          <p:cNvPr id="34" name="Picture 33" descr="A blue and orange text on a black background&#10;&#10;AI-generated content may be incorrect.">
            <a:extLst>
              <a:ext uri="{FF2B5EF4-FFF2-40B4-BE49-F238E27FC236}">
                <a16:creationId xmlns:a16="http://schemas.microsoft.com/office/drawing/2014/main" id="{20897321-8283-CE97-1664-CC46262CB91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91" y="2864210"/>
            <a:ext cx="1861832" cy="521164"/>
          </a:xfrm>
          <a:prstGeom prst="rect">
            <a:avLst/>
          </a:prstGeom>
        </p:spPr>
      </p:pic>
      <p:pic>
        <p:nvPicPr>
          <p:cNvPr id="35" name="Picture 6" descr="Deutsche Bank Logo PNG Transparent &amp; SVG Vector - Freebie Supply">
            <a:extLst>
              <a:ext uri="{FF2B5EF4-FFF2-40B4-BE49-F238E27FC236}">
                <a16:creationId xmlns:a16="http://schemas.microsoft.com/office/drawing/2014/main" id="{E3A3A9F1-3011-C114-4C60-3AE0A941E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63" b="36142"/>
          <a:stretch/>
        </p:blipFill>
        <p:spPr bwMode="auto">
          <a:xfrm>
            <a:off x="9754284" y="1023691"/>
            <a:ext cx="1767739" cy="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UNO Digital Bank Personal Loan by UNO DIGITAL BANK | SeekCap">
            <a:extLst>
              <a:ext uri="{FF2B5EF4-FFF2-40B4-BE49-F238E27FC236}">
                <a16:creationId xmlns:a16="http://schemas.microsoft.com/office/drawing/2014/main" id="{8CAD8964-44F1-3FFC-2C38-BC82ED63C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22" y="4668792"/>
            <a:ext cx="1662516" cy="5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red and yellow text on a black background&#10;&#10;AI-generated content may be incorrect.">
            <a:extLst>
              <a:ext uri="{FF2B5EF4-FFF2-40B4-BE49-F238E27FC236}">
                <a16:creationId xmlns:a16="http://schemas.microsoft.com/office/drawing/2014/main" id="{8EF1D8CF-5D9E-7935-E0AB-80106D59176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863" y="4746014"/>
            <a:ext cx="1726834" cy="45243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B3D477B-EF36-1A00-83C3-17E0CA15B0CA}"/>
              </a:ext>
            </a:extLst>
          </p:cNvPr>
          <p:cNvGrpSpPr/>
          <p:nvPr/>
        </p:nvGrpSpPr>
        <p:grpSpPr>
          <a:xfrm>
            <a:off x="524934" y="5427232"/>
            <a:ext cx="10880853" cy="1008487"/>
            <a:chOff x="2102311" y="5304887"/>
            <a:chExt cx="9296169" cy="1008487"/>
          </a:xfrm>
        </p:grpSpPr>
        <p:pic>
          <p:nvPicPr>
            <p:cNvPr id="39" name="Picture 38" descr="United Arab Bank Upgrades Core Banking to Provide Superior Customer  Experience | Finastra">
              <a:extLst>
                <a:ext uri="{FF2B5EF4-FFF2-40B4-BE49-F238E27FC236}">
                  <a16:creationId xmlns:a16="http://schemas.microsoft.com/office/drawing/2014/main" id="{950E3AB7-6492-6733-6369-B9CD07A7E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102311" y="5568148"/>
              <a:ext cx="1575853" cy="745226"/>
            </a:xfrm>
            <a:prstGeom prst="rect">
              <a:avLst/>
            </a:prstGeom>
          </p:spPr>
        </p:pic>
        <p:pic>
          <p:nvPicPr>
            <p:cNvPr id="40" name="Picture 39" descr="Bank Nizwa - Personal Loan">
              <a:extLst>
                <a:ext uri="{FF2B5EF4-FFF2-40B4-BE49-F238E27FC236}">
                  <a16:creationId xmlns:a16="http://schemas.microsoft.com/office/drawing/2014/main" id="{5F213D06-688F-283F-4ED8-46368BFCB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3971123" y="5452561"/>
              <a:ext cx="1536100" cy="629327"/>
            </a:xfrm>
            <a:prstGeom prst="rect">
              <a:avLst/>
            </a:prstGeom>
          </p:spPr>
        </p:pic>
        <p:pic>
          <p:nvPicPr>
            <p:cNvPr id="41" name="Picture 40" descr="United Bank Of Albania | Facebook">
              <a:extLst>
                <a:ext uri="{FF2B5EF4-FFF2-40B4-BE49-F238E27FC236}">
                  <a16:creationId xmlns:a16="http://schemas.microsoft.com/office/drawing/2014/main" id="{AD6F8086-07AF-862A-EF31-0BC21B56E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rcRect l="3129" t="20373" r="8787" b="33581"/>
            <a:stretch/>
          </p:blipFill>
          <p:spPr>
            <a:xfrm>
              <a:off x="5887977" y="5542327"/>
              <a:ext cx="1427740" cy="560785"/>
            </a:xfrm>
            <a:prstGeom prst="rect">
              <a:avLst/>
            </a:prstGeom>
          </p:spPr>
        </p:pic>
        <p:pic>
          <p:nvPicPr>
            <p:cNvPr id="42" name="Picture 41" descr="A blue and yellow text on a black background&#10;&#10;AI-generated content may be incorrect.">
              <a:extLst>
                <a:ext uri="{FF2B5EF4-FFF2-40B4-BE49-F238E27FC236}">
                  <a16:creationId xmlns:a16="http://schemas.microsoft.com/office/drawing/2014/main" id="{C8BDD4E6-0ED5-CB3B-2367-1138EBBA9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7825215" y="5488540"/>
              <a:ext cx="1516185" cy="557367"/>
            </a:xfrm>
            <a:prstGeom prst="rect">
              <a:avLst/>
            </a:prstGeom>
          </p:spPr>
        </p:pic>
        <p:pic>
          <p:nvPicPr>
            <p:cNvPr id="43" name="Picture 42" descr="Image result for bank dhofar logo">
              <a:extLst>
                <a:ext uri="{FF2B5EF4-FFF2-40B4-BE49-F238E27FC236}">
                  <a16:creationId xmlns:a16="http://schemas.microsoft.com/office/drawing/2014/main" id="{3EB0B9D0-C685-5B9C-17CD-805916A65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9906585" y="5304887"/>
              <a:ext cx="1491895" cy="861991"/>
            </a:xfrm>
            <a:prstGeom prst="rect">
              <a:avLst/>
            </a:prstGeom>
          </p:spPr>
        </p:pic>
      </p:grpSp>
      <p:pic>
        <p:nvPicPr>
          <p:cNvPr id="44" name="Picture 43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A9BC394F-1DA3-B03E-5DD6-B4C5B0E68C2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51" y="1062694"/>
            <a:ext cx="1479621" cy="534132"/>
          </a:xfrm>
          <a:prstGeom prst="rect">
            <a:avLst/>
          </a:prstGeom>
        </p:spPr>
      </p:pic>
      <p:pic>
        <p:nvPicPr>
          <p:cNvPr id="45" name="Picture 44" descr="A green and black logo&#10;&#10;AI-generated content may be incorrect.">
            <a:extLst>
              <a:ext uri="{FF2B5EF4-FFF2-40B4-BE49-F238E27FC236}">
                <a16:creationId xmlns:a16="http://schemas.microsoft.com/office/drawing/2014/main" id="{0B9A6CFD-DB15-2610-AF9D-2CF558FC9621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140" y="4608476"/>
            <a:ext cx="1596921" cy="66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60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F0BC9-4E49-E291-19BB-BC461AE71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yellow and white background&#10;&#10;AI-generated content may be incorrect.">
            <a:extLst>
              <a:ext uri="{FF2B5EF4-FFF2-40B4-BE49-F238E27FC236}">
                <a16:creationId xmlns:a16="http://schemas.microsoft.com/office/drawing/2014/main" id="{6E68765E-E6B5-F849-3900-9F9F86EAA8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0" name="Picture 9" descr="A group of cell phones&#10;&#10;AI-generated content may be incorrect.">
            <a:extLst>
              <a:ext uri="{FF2B5EF4-FFF2-40B4-BE49-F238E27FC236}">
                <a16:creationId xmlns:a16="http://schemas.microsoft.com/office/drawing/2014/main" id="{FED41D6F-2CC7-4DB8-6047-A2646CCE0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760" y="11785985"/>
            <a:ext cx="2372575" cy="182695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HoloLens">
                <a:extLst>
                  <a:ext uri="{FF2B5EF4-FFF2-40B4-BE49-F238E27FC236}">
                    <a16:creationId xmlns:a16="http://schemas.microsoft.com/office/drawing/2014/main" id="{E4DEBA9E-4843-62F7-3CB1-27E4C50345A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21803" y="9564060"/>
              <a:ext cx="3948390" cy="371986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948390" cy="3719867"/>
                    </a:xfrm>
                    <a:prstGeom prst="rect">
                      <a:avLst/>
                    </a:prstGeom>
                  </am3d:spPr>
                  <am3d:camera>
                    <am3d:pos x="0" y="0" z="58212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65084" d="1000000"/>
                    <am3d:preTrans dx="-2829569" dy="64595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374309" ay="2050568" az="834225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179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HoloLens">
                <a:extLst>
                  <a:ext uri="{FF2B5EF4-FFF2-40B4-BE49-F238E27FC236}">
                    <a16:creationId xmlns:a16="http://schemas.microsoft.com/office/drawing/2014/main" id="{E4DEBA9E-4843-62F7-3CB1-27E4C50345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1803" y="9564060"/>
                <a:ext cx="3948390" cy="3719867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544F71E6-BCB3-8DCF-4A34-08AC3FA52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68" y="-5811547"/>
            <a:ext cx="5588770" cy="2445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7D5C4C3A-B7B5-C1EE-F8F3-FEB47FC0F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280" y="9103664"/>
            <a:ext cx="2874541" cy="2193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8FBF41-F9EF-0429-BB44-370DF5DB8D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8614" y="9122696"/>
            <a:ext cx="2674506" cy="127097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596D62-FD87-DFBE-9795-35BB3C94ED3B}"/>
              </a:ext>
            </a:extLst>
          </p:cNvPr>
          <p:cNvCxnSpPr>
            <a:cxnSpLocks/>
          </p:cNvCxnSpPr>
          <p:nvPr/>
        </p:nvCxnSpPr>
        <p:spPr>
          <a:xfrm>
            <a:off x="817123" y="2922586"/>
            <a:ext cx="0" cy="3935415"/>
          </a:xfrm>
          <a:prstGeom prst="line">
            <a:avLst/>
          </a:prstGeom>
          <a:ln>
            <a:solidFill>
              <a:srgbClr val="F07F2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7450FC-BDB3-0232-56F8-D55B7ABA4584}"/>
              </a:ext>
            </a:extLst>
          </p:cNvPr>
          <p:cNvGrpSpPr/>
          <p:nvPr/>
        </p:nvGrpSpPr>
        <p:grpSpPr>
          <a:xfrm>
            <a:off x="1168403" y="2845251"/>
            <a:ext cx="5941184" cy="1420325"/>
            <a:chOff x="1181276" y="2631917"/>
            <a:chExt cx="5941191" cy="1420324"/>
          </a:xfrm>
        </p:grpSpPr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D25921D0-DFEF-0C1B-D8DD-7C390D94D5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1276" y="2921041"/>
              <a:ext cx="296651" cy="447674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0" y="89"/>
                </a:cxn>
                <a:cxn ang="0">
                  <a:pos x="38" y="188"/>
                </a:cxn>
                <a:cxn ang="0">
                  <a:pos x="76" y="249"/>
                </a:cxn>
                <a:cxn ang="0">
                  <a:pos x="89" y="269"/>
                </a:cxn>
                <a:cxn ang="0">
                  <a:pos x="102" y="249"/>
                </a:cxn>
                <a:cxn ang="0">
                  <a:pos x="139" y="188"/>
                </a:cxn>
                <a:cxn ang="0">
                  <a:pos x="178" y="89"/>
                </a:cxn>
                <a:cxn ang="0">
                  <a:pos x="89" y="0"/>
                </a:cxn>
                <a:cxn ang="0">
                  <a:pos x="89" y="135"/>
                </a:cxn>
                <a:cxn ang="0">
                  <a:pos x="43" y="89"/>
                </a:cxn>
                <a:cxn ang="0">
                  <a:pos x="89" y="43"/>
                </a:cxn>
                <a:cxn ang="0">
                  <a:pos x="135" y="89"/>
                </a:cxn>
                <a:cxn ang="0">
                  <a:pos x="89" y="135"/>
                </a:cxn>
                <a:cxn ang="0">
                  <a:pos x="89" y="135"/>
                </a:cxn>
                <a:cxn ang="0">
                  <a:pos x="89" y="135"/>
                </a:cxn>
              </a:cxnLst>
              <a:rect l="0" t="0" r="r" b="b"/>
              <a:pathLst>
                <a:path w="178" h="269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09"/>
                    <a:pt x="13" y="141"/>
                    <a:pt x="38" y="188"/>
                  </a:cubicBezTo>
                  <a:cubicBezTo>
                    <a:pt x="57" y="220"/>
                    <a:pt x="75" y="248"/>
                    <a:pt x="76" y="249"/>
                  </a:cubicBezTo>
                  <a:cubicBezTo>
                    <a:pt x="89" y="269"/>
                    <a:pt x="89" y="269"/>
                    <a:pt x="89" y="269"/>
                  </a:cubicBezTo>
                  <a:cubicBezTo>
                    <a:pt x="102" y="249"/>
                    <a:pt x="102" y="249"/>
                    <a:pt x="102" y="249"/>
                  </a:cubicBezTo>
                  <a:cubicBezTo>
                    <a:pt x="103" y="248"/>
                    <a:pt x="121" y="220"/>
                    <a:pt x="139" y="188"/>
                  </a:cubicBezTo>
                  <a:cubicBezTo>
                    <a:pt x="165" y="141"/>
                    <a:pt x="178" y="109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close/>
                  <a:moveTo>
                    <a:pt x="89" y="135"/>
                  </a:moveTo>
                  <a:cubicBezTo>
                    <a:pt x="63" y="135"/>
                    <a:pt x="43" y="114"/>
                    <a:pt x="43" y="89"/>
                  </a:cubicBezTo>
                  <a:cubicBezTo>
                    <a:pt x="43" y="63"/>
                    <a:pt x="63" y="43"/>
                    <a:pt x="89" y="43"/>
                  </a:cubicBezTo>
                  <a:cubicBezTo>
                    <a:pt x="114" y="43"/>
                    <a:pt x="135" y="63"/>
                    <a:pt x="135" y="89"/>
                  </a:cubicBezTo>
                  <a:cubicBezTo>
                    <a:pt x="135" y="114"/>
                    <a:pt x="114" y="135"/>
                    <a:pt x="89" y="135"/>
                  </a:cubicBezTo>
                  <a:close/>
                  <a:moveTo>
                    <a:pt x="89" y="135"/>
                  </a:moveTo>
                  <a:cubicBezTo>
                    <a:pt x="89" y="135"/>
                    <a:pt x="89" y="135"/>
                    <a:pt x="89" y="135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3C8EFB-961B-8187-14B8-6A2BA1EAE51F}"/>
                </a:ext>
              </a:extLst>
            </p:cNvPr>
            <p:cNvSpPr txBox="1"/>
            <p:nvPr/>
          </p:nvSpPr>
          <p:spPr>
            <a:xfrm>
              <a:off x="1788069" y="2631917"/>
              <a:ext cx="5334398" cy="1420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SJR Padukone Towers, 51, 100 </a:t>
              </a:r>
              <a:r>
                <a:rPr lang="fr-FR" sz="2000" dirty="0" err="1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Feet</a:t>
              </a:r>
              <a:r>
                <a:rPr lang="fr-FR" sz="20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Rd, </a:t>
              </a:r>
              <a:r>
                <a:rPr lang="fr-FR" sz="2000" dirty="0" err="1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Santhosapuram</a:t>
              </a:r>
              <a:r>
                <a:rPr lang="fr-FR" sz="20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, </a:t>
              </a:r>
              <a:r>
                <a:rPr lang="fr-FR" sz="2000" dirty="0" err="1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Koramangala</a:t>
              </a:r>
              <a:r>
                <a:rPr lang="fr-FR" sz="20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2nd Block, </a:t>
              </a:r>
              <a:r>
                <a:rPr lang="fr-FR" sz="2000" dirty="0" err="1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Koramangala</a:t>
              </a:r>
              <a:r>
                <a:rPr lang="fr-FR" sz="20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, Bengaluru, Karnataka 560034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1D9AC5-BA7A-25B7-4E2D-AB88F17825B5}"/>
              </a:ext>
            </a:extLst>
          </p:cNvPr>
          <p:cNvGrpSpPr/>
          <p:nvPr/>
        </p:nvGrpSpPr>
        <p:grpSpPr>
          <a:xfrm>
            <a:off x="1168404" y="4462751"/>
            <a:ext cx="2688564" cy="456075"/>
            <a:chOff x="1181276" y="3936546"/>
            <a:chExt cx="2688559" cy="456074"/>
          </a:xfrm>
        </p:grpSpPr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id="{D2B44870-38EB-C87B-B7D2-8E55E48A6B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1276" y="3936546"/>
              <a:ext cx="404166" cy="456074"/>
            </a:xfrm>
            <a:custGeom>
              <a:avLst/>
              <a:gdLst/>
              <a:ahLst/>
              <a:cxnLst>
                <a:cxn ang="0">
                  <a:pos x="256" y="248"/>
                </a:cxn>
                <a:cxn ang="0">
                  <a:pos x="247" y="253"/>
                </a:cxn>
                <a:cxn ang="0">
                  <a:pos x="242" y="244"/>
                </a:cxn>
                <a:cxn ang="0">
                  <a:pos x="236" y="204"/>
                </a:cxn>
                <a:cxn ang="0">
                  <a:pos x="214" y="199"/>
                </a:cxn>
                <a:cxn ang="0">
                  <a:pos x="171" y="236"/>
                </a:cxn>
                <a:cxn ang="0">
                  <a:pos x="127" y="281"/>
                </a:cxn>
                <a:cxn ang="0">
                  <a:pos x="68" y="299"/>
                </a:cxn>
                <a:cxn ang="0">
                  <a:pos x="62" y="298"/>
                </a:cxn>
                <a:cxn ang="0">
                  <a:pos x="12" y="274"/>
                </a:cxn>
                <a:cxn ang="0">
                  <a:pos x="16" y="225"/>
                </a:cxn>
                <a:cxn ang="0">
                  <a:pos x="9" y="215"/>
                </a:cxn>
                <a:cxn ang="0">
                  <a:pos x="12" y="191"/>
                </a:cxn>
                <a:cxn ang="0">
                  <a:pos x="60" y="154"/>
                </a:cxn>
                <a:cxn ang="0">
                  <a:pos x="71" y="151"/>
                </a:cxn>
                <a:cxn ang="0">
                  <a:pos x="84" y="158"/>
                </a:cxn>
                <a:cxn ang="0">
                  <a:pos x="102" y="181"/>
                </a:cxn>
                <a:cxn ang="0">
                  <a:pos x="150" y="146"/>
                </a:cxn>
                <a:cxn ang="0">
                  <a:pos x="184" y="98"/>
                </a:cxn>
                <a:cxn ang="0">
                  <a:pos x="161" y="79"/>
                </a:cxn>
                <a:cxn ang="0">
                  <a:pos x="158" y="56"/>
                </a:cxn>
                <a:cxn ang="0">
                  <a:pos x="194" y="7"/>
                </a:cxn>
                <a:cxn ang="0">
                  <a:pos x="208" y="0"/>
                </a:cxn>
                <a:cxn ang="0">
                  <a:pos x="218" y="3"/>
                </a:cxn>
                <a:cxn ang="0">
                  <a:pos x="246" y="25"/>
                </a:cxn>
                <a:cxn ang="0">
                  <a:pos x="246" y="25"/>
                </a:cxn>
                <a:cxn ang="0">
                  <a:pos x="247" y="25"/>
                </a:cxn>
                <a:cxn ang="0">
                  <a:pos x="247" y="26"/>
                </a:cxn>
                <a:cxn ang="0">
                  <a:pos x="247" y="26"/>
                </a:cxn>
                <a:cxn ang="0">
                  <a:pos x="248" y="27"/>
                </a:cxn>
                <a:cxn ang="0">
                  <a:pos x="248" y="27"/>
                </a:cxn>
                <a:cxn ang="0">
                  <a:pos x="249" y="29"/>
                </a:cxn>
                <a:cxn ang="0">
                  <a:pos x="249" y="29"/>
                </a:cxn>
                <a:cxn ang="0">
                  <a:pos x="181" y="178"/>
                </a:cxn>
                <a:cxn ang="0">
                  <a:pos x="49" y="248"/>
                </a:cxn>
                <a:cxn ang="0">
                  <a:pos x="49" y="248"/>
                </a:cxn>
                <a:cxn ang="0">
                  <a:pos x="34" y="246"/>
                </a:cxn>
                <a:cxn ang="0">
                  <a:pos x="34" y="246"/>
                </a:cxn>
                <a:cxn ang="0">
                  <a:pos x="33" y="246"/>
                </a:cxn>
                <a:cxn ang="0">
                  <a:pos x="32" y="246"/>
                </a:cxn>
                <a:cxn ang="0">
                  <a:pos x="32" y="245"/>
                </a:cxn>
                <a:cxn ang="0">
                  <a:pos x="31" y="245"/>
                </a:cxn>
                <a:cxn ang="0">
                  <a:pos x="31" y="244"/>
                </a:cxn>
                <a:cxn ang="0">
                  <a:pos x="30" y="244"/>
                </a:cxn>
                <a:cxn ang="0">
                  <a:pos x="30" y="244"/>
                </a:cxn>
                <a:cxn ang="0">
                  <a:pos x="26" y="238"/>
                </a:cxn>
                <a:cxn ang="0">
                  <a:pos x="24" y="266"/>
                </a:cxn>
                <a:cxn ang="0">
                  <a:pos x="120" y="269"/>
                </a:cxn>
                <a:cxn ang="0">
                  <a:pos x="159" y="228"/>
                </a:cxn>
                <a:cxn ang="0">
                  <a:pos x="212" y="184"/>
                </a:cxn>
                <a:cxn ang="0">
                  <a:pos x="247" y="194"/>
                </a:cxn>
                <a:cxn ang="0">
                  <a:pos x="256" y="248"/>
                </a:cxn>
                <a:cxn ang="0">
                  <a:pos x="256" y="248"/>
                </a:cxn>
                <a:cxn ang="0">
                  <a:pos x="256" y="248"/>
                </a:cxn>
              </a:cxnLst>
              <a:rect l="0" t="0" r="r" b="b"/>
              <a:pathLst>
                <a:path w="265" h="299">
                  <a:moveTo>
                    <a:pt x="256" y="248"/>
                  </a:moveTo>
                  <a:cubicBezTo>
                    <a:pt x="255" y="252"/>
                    <a:pt x="251" y="254"/>
                    <a:pt x="247" y="253"/>
                  </a:cubicBezTo>
                  <a:cubicBezTo>
                    <a:pt x="243" y="252"/>
                    <a:pt x="241" y="248"/>
                    <a:pt x="242" y="244"/>
                  </a:cubicBezTo>
                  <a:cubicBezTo>
                    <a:pt x="246" y="227"/>
                    <a:pt x="244" y="212"/>
                    <a:pt x="236" y="204"/>
                  </a:cubicBezTo>
                  <a:cubicBezTo>
                    <a:pt x="231" y="199"/>
                    <a:pt x="224" y="197"/>
                    <a:pt x="214" y="199"/>
                  </a:cubicBezTo>
                  <a:cubicBezTo>
                    <a:pt x="196" y="202"/>
                    <a:pt x="184" y="218"/>
                    <a:pt x="171" y="236"/>
                  </a:cubicBezTo>
                  <a:cubicBezTo>
                    <a:pt x="159" y="252"/>
                    <a:pt x="146" y="269"/>
                    <a:pt x="127" y="281"/>
                  </a:cubicBezTo>
                  <a:cubicBezTo>
                    <a:pt x="109" y="292"/>
                    <a:pt x="88" y="299"/>
                    <a:pt x="68" y="299"/>
                  </a:cubicBezTo>
                  <a:cubicBezTo>
                    <a:pt x="66" y="299"/>
                    <a:pt x="64" y="299"/>
                    <a:pt x="62" y="298"/>
                  </a:cubicBezTo>
                  <a:cubicBezTo>
                    <a:pt x="40" y="297"/>
                    <a:pt x="22" y="288"/>
                    <a:pt x="12" y="274"/>
                  </a:cubicBezTo>
                  <a:cubicBezTo>
                    <a:pt x="0" y="256"/>
                    <a:pt x="7" y="238"/>
                    <a:pt x="16" y="225"/>
                  </a:cubicBezTo>
                  <a:cubicBezTo>
                    <a:pt x="9" y="215"/>
                    <a:pt x="9" y="215"/>
                    <a:pt x="9" y="215"/>
                  </a:cubicBezTo>
                  <a:cubicBezTo>
                    <a:pt x="3" y="208"/>
                    <a:pt x="5" y="197"/>
                    <a:pt x="12" y="191"/>
                  </a:cubicBezTo>
                  <a:cubicBezTo>
                    <a:pt x="60" y="154"/>
                    <a:pt x="60" y="154"/>
                    <a:pt x="60" y="154"/>
                  </a:cubicBezTo>
                  <a:cubicBezTo>
                    <a:pt x="63" y="152"/>
                    <a:pt x="67" y="151"/>
                    <a:pt x="71" y="151"/>
                  </a:cubicBezTo>
                  <a:cubicBezTo>
                    <a:pt x="76" y="151"/>
                    <a:pt x="81" y="153"/>
                    <a:pt x="84" y="158"/>
                  </a:cubicBezTo>
                  <a:cubicBezTo>
                    <a:pt x="102" y="181"/>
                    <a:pt x="102" y="181"/>
                    <a:pt x="102" y="181"/>
                  </a:cubicBezTo>
                  <a:cubicBezTo>
                    <a:pt x="116" y="175"/>
                    <a:pt x="132" y="164"/>
                    <a:pt x="150" y="146"/>
                  </a:cubicBezTo>
                  <a:cubicBezTo>
                    <a:pt x="168" y="128"/>
                    <a:pt x="178" y="112"/>
                    <a:pt x="184" y="98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53" y="74"/>
                    <a:pt x="152" y="63"/>
                    <a:pt x="158" y="56"/>
                  </a:cubicBezTo>
                  <a:cubicBezTo>
                    <a:pt x="194" y="7"/>
                    <a:pt x="194" y="7"/>
                    <a:pt x="194" y="7"/>
                  </a:cubicBezTo>
                  <a:cubicBezTo>
                    <a:pt x="197" y="2"/>
                    <a:pt x="202" y="0"/>
                    <a:pt x="208" y="0"/>
                  </a:cubicBezTo>
                  <a:cubicBezTo>
                    <a:pt x="212" y="0"/>
                    <a:pt x="215" y="1"/>
                    <a:pt x="218" y="3"/>
                  </a:cubicBezTo>
                  <a:cubicBezTo>
                    <a:pt x="246" y="25"/>
                    <a:pt x="246" y="25"/>
                    <a:pt x="246" y="25"/>
                  </a:cubicBezTo>
                  <a:cubicBezTo>
                    <a:pt x="246" y="25"/>
                    <a:pt x="246" y="25"/>
                    <a:pt x="246" y="25"/>
                  </a:cubicBezTo>
                  <a:cubicBezTo>
                    <a:pt x="246" y="25"/>
                    <a:pt x="246" y="25"/>
                    <a:pt x="247" y="25"/>
                  </a:cubicBezTo>
                  <a:cubicBezTo>
                    <a:pt x="247" y="26"/>
                    <a:pt x="247" y="26"/>
                    <a:pt x="247" y="26"/>
                  </a:cubicBezTo>
                  <a:cubicBezTo>
                    <a:pt x="247" y="26"/>
                    <a:pt x="247" y="26"/>
                    <a:pt x="247" y="26"/>
                  </a:cubicBezTo>
                  <a:cubicBezTo>
                    <a:pt x="248" y="27"/>
                    <a:pt x="248" y="27"/>
                    <a:pt x="248" y="27"/>
                  </a:cubicBezTo>
                  <a:cubicBezTo>
                    <a:pt x="248" y="27"/>
                    <a:pt x="248" y="27"/>
                    <a:pt x="248" y="27"/>
                  </a:cubicBezTo>
                  <a:cubicBezTo>
                    <a:pt x="248" y="28"/>
                    <a:pt x="248" y="28"/>
                    <a:pt x="249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49" y="31"/>
                    <a:pt x="265" y="93"/>
                    <a:pt x="181" y="178"/>
                  </a:cubicBezTo>
                  <a:cubicBezTo>
                    <a:pt x="121" y="239"/>
                    <a:pt x="72" y="248"/>
                    <a:pt x="49" y="248"/>
                  </a:cubicBezTo>
                  <a:cubicBezTo>
                    <a:pt x="49" y="248"/>
                    <a:pt x="49" y="248"/>
                    <a:pt x="49" y="248"/>
                  </a:cubicBezTo>
                  <a:cubicBezTo>
                    <a:pt x="40" y="248"/>
                    <a:pt x="34" y="246"/>
                    <a:pt x="34" y="246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3" y="246"/>
                    <a:pt x="33" y="246"/>
                    <a:pt x="33" y="246"/>
                  </a:cubicBezTo>
                  <a:cubicBezTo>
                    <a:pt x="33" y="246"/>
                    <a:pt x="33" y="246"/>
                    <a:pt x="32" y="246"/>
                  </a:cubicBezTo>
                  <a:cubicBezTo>
                    <a:pt x="32" y="245"/>
                    <a:pt x="32" y="245"/>
                    <a:pt x="32" y="245"/>
                  </a:cubicBezTo>
                  <a:cubicBezTo>
                    <a:pt x="31" y="245"/>
                    <a:pt x="31" y="245"/>
                    <a:pt x="31" y="245"/>
                  </a:cubicBezTo>
                  <a:cubicBezTo>
                    <a:pt x="31" y="245"/>
                    <a:pt x="31" y="244"/>
                    <a:pt x="31" y="244"/>
                  </a:cubicBezTo>
                  <a:cubicBezTo>
                    <a:pt x="30" y="244"/>
                    <a:pt x="30" y="244"/>
                    <a:pt x="30" y="244"/>
                  </a:cubicBezTo>
                  <a:cubicBezTo>
                    <a:pt x="30" y="244"/>
                    <a:pt x="30" y="244"/>
                    <a:pt x="30" y="244"/>
                  </a:cubicBezTo>
                  <a:cubicBezTo>
                    <a:pt x="26" y="238"/>
                    <a:pt x="26" y="238"/>
                    <a:pt x="26" y="238"/>
                  </a:cubicBezTo>
                  <a:cubicBezTo>
                    <a:pt x="21" y="245"/>
                    <a:pt x="17" y="256"/>
                    <a:pt x="24" y="266"/>
                  </a:cubicBezTo>
                  <a:cubicBezTo>
                    <a:pt x="38" y="286"/>
                    <a:pt x="82" y="292"/>
                    <a:pt x="120" y="269"/>
                  </a:cubicBezTo>
                  <a:cubicBezTo>
                    <a:pt x="136" y="258"/>
                    <a:pt x="148" y="243"/>
                    <a:pt x="159" y="228"/>
                  </a:cubicBezTo>
                  <a:cubicBezTo>
                    <a:pt x="174" y="208"/>
                    <a:pt x="188" y="189"/>
                    <a:pt x="212" y="184"/>
                  </a:cubicBezTo>
                  <a:cubicBezTo>
                    <a:pt x="226" y="182"/>
                    <a:pt x="238" y="185"/>
                    <a:pt x="247" y="194"/>
                  </a:cubicBezTo>
                  <a:cubicBezTo>
                    <a:pt x="258" y="206"/>
                    <a:pt x="261" y="226"/>
                    <a:pt x="256" y="248"/>
                  </a:cubicBezTo>
                  <a:close/>
                  <a:moveTo>
                    <a:pt x="256" y="248"/>
                  </a:moveTo>
                  <a:cubicBezTo>
                    <a:pt x="256" y="248"/>
                    <a:pt x="256" y="248"/>
                    <a:pt x="256" y="248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0" name="Text Placeholder 3">
              <a:extLst>
                <a:ext uri="{FF2B5EF4-FFF2-40B4-BE49-F238E27FC236}">
                  <a16:creationId xmlns:a16="http://schemas.microsoft.com/office/drawing/2014/main" id="{03402C9C-3C63-A916-7FA5-34D8761337C2}"/>
                </a:ext>
              </a:extLst>
            </p:cNvPr>
            <p:cNvSpPr txBox="1">
              <a:spLocks/>
            </p:cNvSpPr>
            <p:nvPr/>
          </p:nvSpPr>
          <p:spPr>
            <a:xfrm>
              <a:off x="1872153" y="4010695"/>
              <a:ext cx="1997682" cy="30777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+91 9686095320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A1B0EC-7608-E264-D94C-9CBAF36E2C38}"/>
              </a:ext>
            </a:extLst>
          </p:cNvPr>
          <p:cNvGrpSpPr/>
          <p:nvPr/>
        </p:nvGrpSpPr>
        <p:grpSpPr>
          <a:xfrm>
            <a:off x="1173649" y="5284829"/>
            <a:ext cx="4708990" cy="307777"/>
            <a:chOff x="1168465" y="4948241"/>
            <a:chExt cx="2820318" cy="307777"/>
          </a:xfrm>
        </p:grpSpPr>
        <p:sp>
          <p:nvSpPr>
            <p:cNvPr id="22" name="Freeform 143">
              <a:extLst>
                <a:ext uri="{FF2B5EF4-FFF2-40B4-BE49-F238E27FC236}">
                  <a16:creationId xmlns:a16="http://schemas.microsoft.com/office/drawing/2014/main" id="{E8697103-DEB8-2338-827F-25093E51C5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8465" y="4960451"/>
              <a:ext cx="285611" cy="283356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15" y="0"/>
                </a:cxn>
                <a:cxn ang="0">
                  <a:pos x="0" y="16"/>
                </a:cxn>
                <a:cxn ang="0">
                  <a:pos x="0" y="65"/>
                </a:cxn>
                <a:cxn ang="0">
                  <a:pos x="15" y="81"/>
                </a:cxn>
                <a:cxn ang="0">
                  <a:pos x="107" y="81"/>
                </a:cxn>
                <a:cxn ang="0">
                  <a:pos x="123" y="65"/>
                </a:cxn>
                <a:cxn ang="0">
                  <a:pos x="123" y="16"/>
                </a:cxn>
                <a:cxn ang="0">
                  <a:pos x="107" y="0"/>
                </a:cxn>
                <a:cxn ang="0">
                  <a:pos x="8" y="20"/>
                </a:cxn>
                <a:cxn ang="0">
                  <a:pos x="34" y="41"/>
                </a:cxn>
                <a:cxn ang="0">
                  <a:pos x="8" y="61"/>
                </a:cxn>
                <a:cxn ang="0">
                  <a:pos x="8" y="20"/>
                </a:cxn>
                <a:cxn ang="0">
                  <a:pos x="115" y="65"/>
                </a:cxn>
                <a:cxn ang="0">
                  <a:pos x="107" y="73"/>
                </a:cxn>
                <a:cxn ang="0">
                  <a:pos x="15" y="73"/>
                </a:cxn>
                <a:cxn ang="0">
                  <a:pos x="8" y="65"/>
                </a:cxn>
                <a:cxn ang="0">
                  <a:pos x="38" y="43"/>
                </a:cxn>
                <a:cxn ang="0">
                  <a:pos x="54" y="56"/>
                </a:cxn>
                <a:cxn ang="0">
                  <a:pos x="61" y="58"/>
                </a:cxn>
                <a:cxn ang="0">
                  <a:pos x="68" y="56"/>
                </a:cxn>
                <a:cxn ang="0">
                  <a:pos x="85" y="43"/>
                </a:cxn>
                <a:cxn ang="0">
                  <a:pos x="115" y="65"/>
                </a:cxn>
                <a:cxn ang="0">
                  <a:pos x="115" y="61"/>
                </a:cxn>
                <a:cxn ang="0">
                  <a:pos x="88" y="41"/>
                </a:cxn>
                <a:cxn ang="0">
                  <a:pos x="115" y="20"/>
                </a:cxn>
                <a:cxn ang="0">
                  <a:pos x="115" y="61"/>
                </a:cxn>
                <a:cxn ang="0">
                  <a:pos x="66" y="52"/>
                </a:cxn>
                <a:cxn ang="0">
                  <a:pos x="61" y="54"/>
                </a:cxn>
                <a:cxn ang="0">
                  <a:pos x="57" y="52"/>
                </a:cxn>
                <a:cxn ang="0">
                  <a:pos x="41" y="41"/>
                </a:cxn>
                <a:cxn ang="0">
                  <a:pos x="38" y="38"/>
                </a:cxn>
                <a:cxn ang="0">
                  <a:pos x="8" y="16"/>
                </a:cxn>
                <a:cxn ang="0">
                  <a:pos x="15" y="8"/>
                </a:cxn>
                <a:cxn ang="0">
                  <a:pos x="107" y="8"/>
                </a:cxn>
                <a:cxn ang="0">
                  <a:pos x="115" y="16"/>
                </a:cxn>
                <a:cxn ang="0">
                  <a:pos x="66" y="52"/>
                </a:cxn>
                <a:cxn ang="0">
                  <a:pos x="66" y="52"/>
                </a:cxn>
                <a:cxn ang="0">
                  <a:pos x="66" y="52"/>
                </a:cxn>
              </a:cxnLst>
              <a:rect l="0" t="0" r="r" b="b"/>
              <a:pathLst>
                <a:path w="123" h="81">
                  <a:moveTo>
                    <a:pt x="107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4"/>
                    <a:pt x="7" y="81"/>
                    <a:pt x="15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16" y="81"/>
                    <a:pt x="123" y="74"/>
                    <a:pt x="123" y="65"/>
                  </a:cubicBezTo>
                  <a:cubicBezTo>
                    <a:pt x="123" y="16"/>
                    <a:pt x="123" y="16"/>
                    <a:pt x="123" y="16"/>
                  </a:cubicBezTo>
                  <a:cubicBezTo>
                    <a:pt x="123" y="7"/>
                    <a:pt x="116" y="0"/>
                    <a:pt x="107" y="0"/>
                  </a:cubicBezTo>
                  <a:close/>
                  <a:moveTo>
                    <a:pt x="8" y="20"/>
                  </a:moveTo>
                  <a:cubicBezTo>
                    <a:pt x="34" y="41"/>
                    <a:pt x="34" y="41"/>
                    <a:pt x="34" y="41"/>
                  </a:cubicBezTo>
                  <a:cubicBezTo>
                    <a:pt x="8" y="61"/>
                    <a:pt x="8" y="61"/>
                    <a:pt x="8" y="61"/>
                  </a:cubicBezTo>
                  <a:lnTo>
                    <a:pt x="8" y="20"/>
                  </a:lnTo>
                  <a:close/>
                  <a:moveTo>
                    <a:pt x="115" y="65"/>
                  </a:moveTo>
                  <a:cubicBezTo>
                    <a:pt x="115" y="70"/>
                    <a:pt x="112" y="73"/>
                    <a:pt x="107" y="73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1" y="73"/>
                    <a:pt x="8" y="70"/>
                    <a:pt x="8" y="65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6" y="57"/>
                    <a:pt x="59" y="58"/>
                    <a:pt x="61" y="58"/>
                  </a:cubicBezTo>
                  <a:cubicBezTo>
                    <a:pt x="64" y="58"/>
                    <a:pt x="66" y="57"/>
                    <a:pt x="68" y="56"/>
                  </a:cubicBezTo>
                  <a:cubicBezTo>
                    <a:pt x="85" y="43"/>
                    <a:pt x="85" y="43"/>
                    <a:pt x="85" y="43"/>
                  </a:cubicBezTo>
                  <a:lnTo>
                    <a:pt x="115" y="65"/>
                  </a:lnTo>
                  <a:close/>
                  <a:moveTo>
                    <a:pt x="115" y="61"/>
                  </a:moveTo>
                  <a:cubicBezTo>
                    <a:pt x="88" y="41"/>
                    <a:pt x="88" y="41"/>
                    <a:pt x="88" y="41"/>
                  </a:cubicBezTo>
                  <a:cubicBezTo>
                    <a:pt x="115" y="20"/>
                    <a:pt x="115" y="20"/>
                    <a:pt x="115" y="20"/>
                  </a:cubicBezTo>
                  <a:lnTo>
                    <a:pt x="115" y="61"/>
                  </a:lnTo>
                  <a:close/>
                  <a:moveTo>
                    <a:pt x="66" y="52"/>
                  </a:moveTo>
                  <a:cubicBezTo>
                    <a:pt x="65" y="53"/>
                    <a:pt x="63" y="54"/>
                    <a:pt x="61" y="54"/>
                  </a:cubicBezTo>
                  <a:cubicBezTo>
                    <a:pt x="60" y="54"/>
                    <a:pt x="58" y="53"/>
                    <a:pt x="57" y="52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1"/>
                    <a:pt x="11" y="8"/>
                    <a:pt x="15" y="8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12" y="8"/>
                    <a:pt x="115" y="11"/>
                    <a:pt x="115" y="16"/>
                  </a:cubicBezTo>
                  <a:lnTo>
                    <a:pt x="66" y="52"/>
                  </a:lnTo>
                  <a:close/>
                  <a:moveTo>
                    <a:pt x="66" y="52"/>
                  </a:moveTo>
                  <a:cubicBezTo>
                    <a:pt x="66" y="52"/>
                    <a:pt x="66" y="52"/>
                    <a:pt x="66" y="52"/>
                  </a:cubicBezTo>
                </a:path>
              </a:pathLst>
            </a:custGeom>
            <a:solidFill>
              <a:srgbClr val="F07F2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" name="Text Placeholder 3">
              <a:extLst>
                <a:ext uri="{FF2B5EF4-FFF2-40B4-BE49-F238E27FC236}">
                  <a16:creationId xmlns:a16="http://schemas.microsoft.com/office/drawing/2014/main" id="{1772FAF9-AC80-2120-66B5-751E15836633}"/>
                </a:ext>
              </a:extLst>
            </p:cNvPr>
            <p:cNvSpPr txBox="1">
              <a:spLocks/>
            </p:cNvSpPr>
            <p:nvPr/>
          </p:nvSpPr>
          <p:spPr>
            <a:xfrm>
              <a:off x="1579105" y="4948241"/>
              <a:ext cx="2409678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US" sz="20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saumitra.pandey@i-exceed.com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032186-696D-4785-AE61-CB5F34759507}"/>
              </a:ext>
            </a:extLst>
          </p:cNvPr>
          <p:cNvGrpSpPr/>
          <p:nvPr/>
        </p:nvGrpSpPr>
        <p:grpSpPr>
          <a:xfrm>
            <a:off x="1168403" y="5999263"/>
            <a:ext cx="2706615" cy="402932"/>
            <a:chOff x="1163220" y="5811637"/>
            <a:chExt cx="2706614" cy="40293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950C504-C1C8-1B06-F563-B436F73A1651}"/>
                </a:ext>
              </a:extLst>
            </p:cNvPr>
            <p:cNvGrpSpPr/>
            <p:nvPr/>
          </p:nvGrpSpPr>
          <p:grpSpPr>
            <a:xfrm>
              <a:off x="1163220" y="5811637"/>
              <a:ext cx="402934" cy="402932"/>
              <a:chOff x="3721100" y="6330951"/>
              <a:chExt cx="530225" cy="530225"/>
            </a:xfrm>
            <a:solidFill>
              <a:schemeClr val="accent2"/>
            </a:solidFill>
          </p:grpSpPr>
          <p:sp>
            <p:nvSpPr>
              <p:cNvPr id="27" name="Freeform 37">
                <a:extLst>
                  <a:ext uri="{FF2B5EF4-FFF2-40B4-BE49-F238E27FC236}">
                    <a16:creationId xmlns:a16="http://schemas.microsoft.com/office/drawing/2014/main" id="{D04F4018-16B9-3544-C229-9E4BACF236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9225" y="6383338"/>
                <a:ext cx="292100" cy="469900"/>
              </a:xfrm>
              <a:custGeom>
                <a:avLst/>
                <a:gdLst/>
                <a:ahLst/>
                <a:cxnLst>
                  <a:cxn ang="0">
                    <a:pos x="126" y="33"/>
                  </a:cxn>
                  <a:cxn ang="0">
                    <a:pos x="122" y="34"/>
                  </a:cxn>
                  <a:cxn ang="0">
                    <a:pos x="101" y="36"/>
                  </a:cxn>
                  <a:cxn ang="0">
                    <a:pos x="95" y="46"/>
                  </a:cxn>
                  <a:cxn ang="0">
                    <a:pos x="90" y="44"/>
                  </a:cxn>
                  <a:cxn ang="0">
                    <a:pos x="73" y="29"/>
                  </a:cxn>
                  <a:cxn ang="0">
                    <a:pos x="70" y="21"/>
                  </a:cxn>
                  <a:cxn ang="0">
                    <a:pos x="67" y="12"/>
                  </a:cxn>
                  <a:cxn ang="0">
                    <a:pos x="56" y="2"/>
                  </a:cxn>
                  <a:cxn ang="0">
                    <a:pos x="43" y="0"/>
                  </a:cxn>
                  <a:cxn ang="0">
                    <a:pos x="43" y="6"/>
                  </a:cxn>
                  <a:cxn ang="0">
                    <a:pos x="56" y="18"/>
                  </a:cxn>
                  <a:cxn ang="0">
                    <a:pos x="62" y="25"/>
                  </a:cxn>
                  <a:cxn ang="0">
                    <a:pos x="55" y="29"/>
                  </a:cxn>
                  <a:cxn ang="0">
                    <a:pos x="49" y="27"/>
                  </a:cxn>
                  <a:cxn ang="0">
                    <a:pos x="41" y="24"/>
                  </a:cxn>
                  <a:cxn ang="0">
                    <a:pos x="41" y="17"/>
                  </a:cxn>
                  <a:cxn ang="0">
                    <a:pos x="30" y="12"/>
                  </a:cxn>
                  <a:cxn ang="0">
                    <a:pos x="27" y="28"/>
                  </a:cxn>
                  <a:cxn ang="0">
                    <a:pos x="15" y="31"/>
                  </a:cxn>
                  <a:cxn ang="0">
                    <a:pos x="17" y="40"/>
                  </a:cxn>
                  <a:cxn ang="0">
                    <a:pos x="31" y="42"/>
                  </a:cxn>
                  <a:cxn ang="0">
                    <a:pos x="34" y="28"/>
                  </a:cxn>
                  <a:cxn ang="0">
                    <a:pos x="45" y="30"/>
                  </a:cxn>
                  <a:cxn ang="0">
                    <a:pos x="51" y="33"/>
                  </a:cxn>
                  <a:cxn ang="0">
                    <a:pos x="60" y="33"/>
                  </a:cxn>
                  <a:cxn ang="0">
                    <a:pos x="66" y="45"/>
                  </a:cxn>
                  <a:cxn ang="0">
                    <a:pos x="82" y="62"/>
                  </a:cxn>
                  <a:cxn ang="0">
                    <a:pos x="81" y="68"/>
                  </a:cxn>
                  <a:cxn ang="0">
                    <a:pos x="68" y="66"/>
                  </a:cxn>
                  <a:cxn ang="0">
                    <a:pos x="45" y="78"/>
                  </a:cxn>
                  <a:cxn ang="0">
                    <a:pos x="29" y="97"/>
                  </a:cxn>
                  <a:cxn ang="0">
                    <a:pos x="27" y="106"/>
                  </a:cxn>
                  <a:cxn ang="0">
                    <a:pos x="21" y="106"/>
                  </a:cxn>
                  <a:cxn ang="0">
                    <a:pos x="11" y="101"/>
                  </a:cxn>
                  <a:cxn ang="0">
                    <a:pos x="0" y="106"/>
                  </a:cxn>
                  <a:cxn ang="0">
                    <a:pos x="3" y="117"/>
                  </a:cxn>
                  <a:cxn ang="0">
                    <a:pos x="7" y="112"/>
                  </a:cxn>
                  <a:cxn ang="0">
                    <a:pos x="15" y="111"/>
                  </a:cxn>
                  <a:cxn ang="0">
                    <a:pos x="15" y="121"/>
                  </a:cxn>
                  <a:cxn ang="0">
                    <a:pos x="21" y="123"/>
                  </a:cxn>
                  <a:cxn ang="0">
                    <a:pos x="28" y="131"/>
                  </a:cxn>
                  <a:cxn ang="0">
                    <a:pos x="39" y="128"/>
                  </a:cxn>
                  <a:cxn ang="0">
                    <a:pos x="51" y="130"/>
                  </a:cxn>
                  <a:cxn ang="0">
                    <a:pos x="66" y="134"/>
                  </a:cxn>
                  <a:cxn ang="0">
                    <a:pos x="73" y="134"/>
                  </a:cxn>
                  <a:cxn ang="0">
                    <a:pos x="85" y="148"/>
                  </a:cxn>
                  <a:cxn ang="0">
                    <a:pos x="109" y="162"/>
                  </a:cxn>
                  <a:cxn ang="0">
                    <a:pos x="93" y="191"/>
                  </a:cxn>
                  <a:cxn ang="0">
                    <a:pos x="77" y="199"/>
                  </a:cxn>
                  <a:cxn ang="0">
                    <a:pos x="71" y="215"/>
                  </a:cxn>
                  <a:cxn ang="0">
                    <a:pos x="48" y="231"/>
                  </a:cxn>
                  <a:cxn ang="0">
                    <a:pos x="45" y="240"/>
                  </a:cxn>
                  <a:cxn ang="0">
                    <a:pos x="149" y="108"/>
                  </a:cxn>
                  <a:cxn ang="0">
                    <a:pos x="126" y="33"/>
                  </a:cxn>
                  <a:cxn ang="0">
                    <a:pos x="126" y="33"/>
                  </a:cxn>
                  <a:cxn ang="0">
                    <a:pos x="126" y="33"/>
                  </a:cxn>
                </a:cxnLst>
                <a:rect l="0" t="0" r="r" b="b"/>
                <a:pathLst>
                  <a:path w="149" h="240">
                    <a:moveTo>
                      <a:pt x="126" y="33"/>
                    </a:moveTo>
                    <a:cubicBezTo>
                      <a:pt x="122" y="34"/>
                      <a:pt x="122" y="34"/>
                      <a:pt x="122" y="34"/>
                    </a:cubicBezTo>
                    <a:cubicBezTo>
                      <a:pt x="101" y="36"/>
                      <a:pt x="101" y="36"/>
                      <a:pt x="101" y="36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0" y="44"/>
                      <a:pt x="90" y="44"/>
                      <a:pt x="90" y="44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51" y="33"/>
                      <a:pt x="51" y="33"/>
                      <a:pt x="51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1" y="68"/>
                      <a:pt x="81" y="68"/>
                      <a:pt x="81" y="68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45" y="78"/>
                      <a:pt x="45" y="78"/>
                      <a:pt x="45" y="78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7" y="112"/>
                      <a:pt x="7" y="112"/>
                      <a:pt x="7" y="112"/>
                    </a:cubicBezTo>
                    <a:cubicBezTo>
                      <a:pt x="15" y="111"/>
                      <a:pt x="15" y="111"/>
                      <a:pt x="15" y="111"/>
                    </a:cubicBezTo>
                    <a:cubicBezTo>
                      <a:pt x="15" y="121"/>
                      <a:pt x="15" y="121"/>
                      <a:pt x="15" y="121"/>
                    </a:cubicBezTo>
                    <a:cubicBezTo>
                      <a:pt x="21" y="123"/>
                      <a:pt x="21" y="123"/>
                      <a:pt x="21" y="123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39" y="128"/>
                      <a:pt x="39" y="128"/>
                      <a:pt x="39" y="128"/>
                    </a:cubicBezTo>
                    <a:cubicBezTo>
                      <a:pt x="51" y="130"/>
                      <a:pt x="51" y="130"/>
                      <a:pt x="51" y="130"/>
                    </a:cubicBezTo>
                    <a:cubicBezTo>
                      <a:pt x="66" y="134"/>
                      <a:pt x="66" y="134"/>
                      <a:pt x="66" y="134"/>
                    </a:cubicBezTo>
                    <a:cubicBezTo>
                      <a:pt x="73" y="134"/>
                      <a:pt x="73" y="134"/>
                      <a:pt x="73" y="134"/>
                    </a:cubicBezTo>
                    <a:cubicBezTo>
                      <a:pt x="85" y="148"/>
                      <a:pt x="85" y="148"/>
                      <a:pt x="85" y="148"/>
                    </a:cubicBezTo>
                    <a:cubicBezTo>
                      <a:pt x="109" y="162"/>
                      <a:pt x="109" y="162"/>
                      <a:pt x="109" y="162"/>
                    </a:cubicBezTo>
                    <a:cubicBezTo>
                      <a:pt x="93" y="191"/>
                      <a:pt x="93" y="191"/>
                      <a:pt x="93" y="191"/>
                    </a:cubicBezTo>
                    <a:cubicBezTo>
                      <a:pt x="77" y="199"/>
                      <a:pt x="77" y="199"/>
                      <a:pt x="77" y="199"/>
                    </a:cubicBezTo>
                    <a:cubicBezTo>
                      <a:pt x="71" y="215"/>
                      <a:pt x="71" y="215"/>
                      <a:pt x="71" y="215"/>
                    </a:cubicBezTo>
                    <a:cubicBezTo>
                      <a:pt x="48" y="231"/>
                      <a:pt x="48" y="231"/>
                      <a:pt x="48" y="231"/>
                    </a:cubicBezTo>
                    <a:cubicBezTo>
                      <a:pt x="45" y="240"/>
                      <a:pt x="45" y="240"/>
                      <a:pt x="45" y="240"/>
                    </a:cubicBezTo>
                    <a:cubicBezTo>
                      <a:pt x="105" y="226"/>
                      <a:pt x="149" y="172"/>
                      <a:pt x="149" y="108"/>
                    </a:cubicBezTo>
                    <a:cubicBezTo>
                      <a:pt x="149" y="80"/>
                      <a:pt x="141" y="54"/>
                      <a:pt x="126" y="33"/>
                    </a:cubicBezTo>
                    <a:close/>
                    <a:moveTo>
                      <a:pt x="126" y="33"/>
                    </a:moveTo>
                    <a:cubicBezTo>
                      <a:pt x="126" y="33"/>
                      <a:pt x="126" y="33"/>
                      <a:pt x="126" y="33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8" name="Freeform 38">
                <a:extLst>
                  <a:ext uri="{FF2B5EF4-FFF2-40B4-BE49-F238E27FC236}">
                    <a16:creationId xmlns:a16="http://schemas.microsoft.com/office/drawing/2014/main" id="{36261444-02AB-4EAE-4AFF-4AC819F17A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21100" y="6457951"/>
                <a:ext cx="307975" cy="403225"/>
              </a:xfrm>
              <a:custGeom>
                <a:avLst/>
                <a:gdLst/>
                <a:ahLst/>
                <a:cxnLst>
                  <a:cxn ang="0">
                    <a:pos x="151" y="141"/>
                  </a:cxn>
                  <a:cxn ang="0">
                    <a:pos x="141" y="123"/>
                  </a:cxn>
                  <a:cxn ang="0">
                    <a:pos x="150" y="104"/>
                  </a:cxn>
                  <a:cxn ang="0">
                    <a:pos x="141" y="101"/>
                  </a:cxn>
                  <a:cxn ang="0">
                    <a:pos x="131" y="91"/>
                  </a:cxn>
                  <a:cxn ang="0">
                    <a:pos x="109" y="86"/>
                  </a:cxn>
                  <a:cxn ang="0">
                    <a:pos x="101" y="70"/>
                  </a:cxn>
                  <a:cxn ang="0">
                    <a:pos x="101" y="80"/>
                  </a:cxn>
                  <a:cxn ang="0">
                    <a:pos x="98" y="80"/>
                  </a:cxn>
                  <a:cxn ang="0">
                    <a:pos x="78" y="53"/>
                  </a:cxn>
                  <a:cxn ang="0">
                    <a:pos x="78" y="31"/>
                  </a:cxn>
                  <a:cxn ang="0">
                    <a:pos x="64" y="8"/>
                  </a:cxn>
                  <a:cxn ang="0">
                    <a:pos x="42" y="12"/>
                  </a:cxn>
                  <a:cxn ang="0">
                    <a:pos x="26" y="12"/>
                  </a:cxn>
                  <a:cxn ang="0">
                    <a:pos x="19" y="7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0" y="70"/>
                  </a:cxn>
                  <a:cxn ang="0">
                    <a:pos x="136" y="206"/>
                  </a:cxn>
                  <a:cxn ang="0">
                    <a:pos x="153" y="205"/>
                  </a:cxn>
                  <a:cxn ang="0">
                    <a:pos x="151" y="188"/>
                  </a:cxn>
                  <a:cxn ang="0">
                    <a:pos x="157" y="163"/>
                  </a:cxn>
                  <a:cxn ang="0">
                    <a:pos x="151" y="141"/>
                  </a:cxn>
                  <a:cxn ang="0">
                    <a:pos x="151" y="141"/>
                  </a:cxn>
                  <a:cxn ang="0">
                    <a:pos x="151" y="141"/>
                  </a:cxn>
                </a:cxnLst>
                <a:rect l="0" t="0" r="r" b="b"/>
                <a:pathLst>
                  <a:path w="157" h="206">
                    <a:moveTo>
                      <a:pt x="151" y="141"/>
                    </a:moveTo>
                    <a:cubicBezTo>
                      <a:pt x="141" y="123"/>
                      <a:pt x="141" y="123"/>
                      <a:pt x="141" y="123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41" y="101"/>
                      <a:pt x="141" y="101"/>
                      <a:pt x="141" y="101"/>
                    </a:cubicBezTo>
                    <a:cubicBezTo>
                      <a:pt x="131" y="91"/>
                      <a:pt x="131" y="91"/>
                      <a:pt x="131" y="91"/>
                    </a:cubicBezTo>
                    <a:cubicBezTo>
                      <a:pt x="109" y="86"/>
                      <a:pt x="109" y="86"/>
                      <a:pt x="109" y="86"/>
                    </a:cubicBezTo>
                    <a:cubicBezTo>
                      <a:pt x="101" y="70"/>
                      <a:pt x="101" y="70"/>
                      <a:pt x="101" y="70"/>
                    </a:cubicBezTo>
                    <a:cubicBezTo>
                      <a:pt x="101" y="80"/>
                      <a:pt x="101" y="80"/>
                      <a:pt x="101" y="80"/>
                    </a:cubicBezTo>
                    <a:cubicBezTo>
                      <a:pt x="98" y="80"/>
                      <a:pt x="98" y="80"/>
                      <a:pt x="98" y="80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7" y="22"/>
                      <a:pt x="0" y="45"/>
                      <a:pt x="0" y="70"/>
                    </a:cubicBezTo>
                    <a:cubicBezTo>
                      <a:pt x="0" y="145"/>
                      <a:pt x="61" y="206"/>
                      <a:pt x="136" y="206"/>
                    </a:cubicBezTo>
                    <a:cubicBezTo>
                      <a:pt x="141" y="206"/>
                      <a:pt x="147" y="205"/>
                      <a:pt x="153" y="205"/>
                    </a:cubicBezTo>
                    <a:cubicBezTo>
                      <a:pt x="151" y="188"/>
                      <a:pt x="151" y="188"/>
                      <a:pt x="151" y="188"/>
                    </a:cubicBezTo>
                    <a:cubicBezTo>
                      <a:pt x="151" y="188"/>
                      <a:pt x="157" y="164"/>
                      <a:pt x="157" y="163"/>
                    </a:cubicBezTo>
                    <a:cubicBezTo>
                      <a:pt x="157" y="162"/>
                      <a:pt x="151" y="141"/>
                      <a:pt x="151" y="141"/>
                    </a:cubicBezTo>
                    <a:close/>
                    <a:moveTo>
                      <a:pt x="151" y="141"/>
                    </a:moveTo>
                    <a:cubicBezTo>
                      <a:pt x="151" y="141"/>
                      <a:pt x="151" y="141"/>
                      <a:pt x="151" y="141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9" name="Freeform 39">
                <a:extLst>
                  <a:ext uri="{FF2B5EF4-FFF2-40B4-BE49-F238E27FC236}">
                    <a16:creationId xmlns:a16="http://schemas.microsoft.com/office/drawing/2014/main" id="{06C64512-ADB4-8907-5598-EBA5CE9496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1425" y="6330951"/>
                <a:ext cx="317500" cy="95250"/>
              </a:xfrm>
              <a:custGeom>
                <a:avLst/>
                <a:gdLst/>
                <a:ahLst/>
                <a:cxnLst>
                  <a:cxn ang="0">
                    <a:pos x="19" y="43"/>
                  </a:cxn>
                  <a:cxn ang="0">
                    <a:pos x="44" y="40"/>
                  </a:cxn>
                  <a:cxn ang="0">
                    <a:pos x="55" y="34"/>
                  </a:cxn>
                  <a:cxn ang="0">
                    <a:pos x="67" y="37"/>
                  </a:cxn>
                  <a:cxn ang="0">
                    <a:pos x="87" y="36"/>
                  </a:cxn>
                  <a:cxn ang="0">
                    <a:pos x="94" y="26"/>
                  </a:cxn>
                  <a:cxn ang="0">
                    <a:pos x="104" y="27"/>
                  </a:cxn>
                  <a:cxn ang="0">
                    <a:pos x="128" y="25"/>
                  </a:cxn>
                  <a:cxn ang="0">
                    <a:pos x="135" y="18"/>
                  </a:cxn>
                  <a:cxn ang="0">
                    <a:pos x="144" y="11"/>
                  </a:cxn>
                  <a:cxn ang="0">
                    <a:pos x="157" y="13"/>
                  </a:cxn>
                  <a:cxn ang="0">
                    <a:pos x="162" y="13"/>
                  </a:cxn>
                  <a:cxn ang="0">
                    <a:pos x="105" y="0"/>
                  </a:cxn>
                  <a:cxn ang="0">
                    <a:pos x="0" y="49"/>
                  </a:cxn>
                  <a:cxn ang="0">
                    <a:pos x="0" y="49"/>
                  </a:cxn>
                  <a:cxn ang="0">
                    <a:pos x="19" y="43"/>
                  </a:cxn>
                  <a:cxn ang="0">
                    <a:pos x="110" y="13"/>
                  </a:cxn>
                  <a:cxn ang="0">
                    <a:pos x="124" y="5"/>
                  </a:cxn>
                  <a:cxn ang="0">
                    <a:pos x="133" y="11"/>
                  </a:cxn>
                  <a:cxn ang="0">
                    <a:pos x="120" y="20"/>
                  </a:cxn>
                  <a:cxn ang="0">
                    <a:pos x="108" y="22"/>
                  </a:cxn>
                  <a:cxn ang="0">
                    <a:pos x="102" y="18"/>
                  </a:cxn>
                  <a:cxn ang="0">
                    <a:pos x="110" y="13"/>
                  </a:cxn>
                  <a:cxn ang="0">
                    <a:pos x="69" y="14"/>
                  </a:cxn>
                  <a:cxn ang="0">
                    <a:pos x="75" y="17"/>
                  </a:cxn>
                  <a:cxn ang="0">
                    <a:pos x="83" y="14"/>
                  </a:cxn>
                  <a:cxn ang="0">
                    <a:pos x="88" y="22"/>
                  </a:cxn>
                  <a:cxn ang="0">
                    <a:pos x="69" y="27"/>
                  </a:cxn>
                  <a:cxn ang="0">
                    <a:pos x="60" y="21"/>
                  </a:cxn>
                  <a:cxn ang="0">
                    <a:pos x="69" y="14"/>
                  </a:cxn>
                  <a:cxn ang="0">
                    <a:pos x="69" y="14"/>
                  </a:cxn>
                  <a:cxn ang="0">
                    <a:pos x="69" y="14"/>
                  </a:cxn>
                </a:cxnLst>
                <a:rect l="0" t="0" r="r" b="b"/>
                <a:pathLst>
                  <a:path w="162" h="49">
                    <a:moveTo>
                      <a:pt x="19" y="43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94" y="26"/>
                      <a:pt x="94" y="26"/>
                      <a:pt x="94" y="26"/>
                    </a:cubicBezTo>
                    <a:cubicBezTo>
                      <a:pt x="104" y="27"/>
                      <a:pt x="104" y="27"/>
                      <a:pt x="104" y="27"/>
                    </a:cubicBezTo>
                    <a:cubicBezTo>
                      <a:pt x="128" y="25"/>
                      <a:pt x="128" y="25"/>
                      <a:pt x="128" y="25"/>
                    </a:cubicBezTo>
                    <a:cubicBezTo>
                      <a:pt x="135" y="18"/>
                      <a:pt x="135" y="18"/>
                      <a:pt x="135" y="18"/>
                    </a:cubicBezTo>
                    <a:cubicBezTo>
                      <a:pt x="144" y="11"/>
                      <a:pt x="144" y="11"/>
                      <a:pt x="144" y="11"/>
                    </a:cubicBezTo>
                    <a:cubicBezTo>
                      <a:pt x="157" y="13"/>
                      <a:pt x="157" y="13"/>
                      <a:pt x="157" y="13"/>
                    </a:cubicBezTo>
                    <a:cubicBezTo>
                      <a:pt x="162" y="13"/>
                      <a:pt x="162" y="13"/>
                      <a:pt x="162" y="13"/>
                    </a:cubicBezTo>
                    <a:cubicBezTo>
                      <a:pt x="145" y="4"/>
                      <a:pt x="125" y="0"/>
                      <a:pt x="105" y="0"/>
                    </a:cubicBezTo>
                    <a:cubicBezTo>
                      <a:pt x="63" y="0"/>
                      <a:pt x="25" y="1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lnTo>
                      <a:pt x="19" y="43"/>
                    </a:lnTo>
                    <a:close/>
                    <a:moveTo>
                      <a:pt x="110" y="13"/>
                    </a:moveTo>
                    <a:cubicBezTo>
                      <a:pt x="124" y="5"/>
                      <a:pt x="124" y="5"/>
                      <a:pt x="124" y="5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20" y="20"/>
                      <a:pt x="120" y="20"/>
                      <a:pt x="120" y="20"/>
                    </a:cubicBezTo>
                    <a:cubicBezTo>
                      <a:pt x="108" y="22"/>
                      <a:pt x="108" y="22"/>
                      <a:pt x="108" y="22"/>
                    </a:cubicBezTo>
                    <a:cubicBezTo>
                      <a:pt x="102" y="18"/>
                      <a:pt x="102" y="18"/>
                      <a:pt x="102" y="18"/>
                    </a:cubicBezTo>
                    <a:lnTo>
                      <a:pt x="110" y="13"/>
                    </a:lnTo>
                    <a:close/>
                    <a:moveTo>
                      <a:pt x="69" y="14"/>
                    </a:moveTo>
                    <a:cubicBezTo>
                      <a:pt x="75" y="17"/>
                      <a:pt x="75" y="17"/>
                      <a:pt x="75" y="17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69" y="27"/>
                      <a:pt x="69" y="27"/>
                      <a:pt x="69" y="27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1"/>
                      <a:pt x="69" y="16"/>
                      <a:pt x="69" y="14"/>
                    </a:cubicBezTo>
                    <a:close/>
                    <a:moveTo>
                      <a:pt x="69" y="14"/>
                    </a:moveTo>
                    <a:cubicBezTo>
                      <a:pt x="69" y="14"/>
                      <a:pt x="69" y="14"/>
                      <a:pt x="69" y="14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FDBA4A-584B-0D4E-F445-8491F11AFF0A}"/>
                </a:ext>
              </a:extLst>
            </p:cNvPr>
            <p:cNvSpPr/>
            <p:nvPr/>
          </p:nvSpPr>
          <p:spPr>
            <a:xfrm>
              <a:off x="1949594" y="5876103"/>
              <a:ext cx="1920240" cy="30777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i-exceed.com/</a:t>
              </a: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5431767-7CFF-7929-C9E6-69320B695877}"/>
              </a:ext>
            </a:extLst>
          </p:cNvPr>
          <p:cNvSpPr txBox="1">
            <a:spLocks/>
          </p:cNvSpPr>
          <p:nvPr/>
        </p:nvSpPr>
        <p:spPr>
          <a:xfrm>
            <a:off x="225616" y="159478"/>
            <a:ext cx="4094571" cy="485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54670F-47D0-A9FF-F8BA-90B588135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757" y="5111843"/>
            <a:ext cx="1560961" cy="156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737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close up of a yellow and white background&#10;&#10;AI-generated content may be incorrect.">
            <a:extLst>
              <a:ext uri="{FF2B5EF4-FFF2-40B4-BE49-F238E27FC236}">
                <a16:creationId xmlns:a16="http://schemas.microsoft.com/office/drawing/2014/main" id="{53F17806-A110-C2AE-4B39-A55BCABDB2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8982F8-7988-86BF-F8F8-0CF72E651495}"/>
              </a:ext>
            </a:extLst>
          </p:cNvPr>
          <p:cNvSpPr txBox="1">
            <a:spLocks/>
          </p:cNvSpPr>
          <p:nvPr/>
        </p:nvSpPr>
        <p:spPr>
          <a:xfrm>
            <a:off x="688075" y="1359661"/>
            <a:ext cx="4426755" cy="76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000" kern="1200" dirty="0" err="1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kern="1200" dirty="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-exceed.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E00CC-48DF-EE1D-EF44-976D28F09BCB}"/>
              </a:ext>
            </a:extLst>
          </p:cNvPr>
          <p:cNvSpPr txBox="1"/>
          <p:nvPr/>
        </p:nvSpPr>
        <p:spPr>
          <a:xfrm>
            <a:off x="688074" y="2229634"/>
            <a:ext cx="5117349" cy="1528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Drivers Of The Digital Future Of </a:t>
            </a:r>
            <a:r>
              <a:rPr lang="en-US" sz="1600" dirty="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Entities and Office Presence in: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 | UK | UAE | Greece | Singapore | India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962557-ECB9-CA3D-B613-1AB50BAFA968}"/>
              </a:ext>
            </a:extLst>
          </p:cNvPr>
          <p:cNvGrpSpPr/>
          <p:nvPr/>
        </p:nvGrpSpPr>
        <p:grpSpPr>
          <a:xfrm>
            <a:off x="8046774" y="-1324371"/>
            <a:ext cx="4985392" cy="4778991"/>
            <a:chOff x="8046774" y="-1324371"/>
            <a:chExt cx="4985392" cy="477899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62D3B0-D54F-7912-5F23-6732DAF2BA92}"/>
                </a:ext>
              </a:extLst>
            </p:cNvPr>
            <p:cNvSpPr/>
            <p:nvPr/>
          </p:nvSpPr>
          <p:spPr>
            <a:xfrm>
              <a:off x="8046774" y="-1324371"/>
              <a:ext cx="4985392" cy="4778991"/>
            </a:xfrm>
            <a:prstGeom prst="ellipse">
              <a:avLst/>
            </a:prstGeom>
            <a:solidFill>
              <a:schemeClr val="bg2">
                <a:lumMod val="90000"/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20A6603-EDC3-1FF3-0E37-C088A10CB737}"/>
                </a:ext>
              </a:extLst>
            </p:cNvPr>
            <p:cNvSpPr/>
            <p:nvPr/>
          </p:nvSpPr>
          <p:spPr>
            <a:xfrm>
              <a:off x="8297161" y="-1084351"/>
              <a:ext cx="4484618" cy="4298950"/>
            </a:xfrm>
            <a:prstGeom prst="ellipse">
              <a:avLst/>
            </a:prstGeom>
            <a:solidFill>
              <a:schemeClr val="bg2"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573F89-1596-06F1-6A7C-063396B5B503}"/>
              </a:ext>
            </a:extLst>
          </p:cNvPr>
          <p:cNvGrpSpPr/>
          <p:nvPr/>
        </p:nvGrpSpPr>
        <p:grpSpPr>
          <a:xfrm>
            <a:off x="8818958" y="3982441"/>
            <a:ext cx="4138190" cy="3966864"/>
            <a:chOff x="8818958" y="3982441"/>
            <a:chExt cx="4138190" cy="396686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830F804-C022-26B5-359B-6301203F351A}"/>
                </a:ext>
              </a:extLst>
            </p:cNvPr>
            <p:cNvSpPr/>
            <p:nvPr/>
          </p:nvSpPr>
          <p:spPr>
            <a:xfrm>
              <a:off x="8818958" y="3982441"/>
              <a:ext cx="4138190" cy="3966864"/>
            </a:xfrm>
            <a:prstGeom prst="ellipse">
              <a:avLst/>
            </a:prstGeom>
            <a:solidFill>
              <a:schemeClr val="bg2">
                <a:lumMod val="90000"/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C8C96C-8AF4-FD35-B48D-03F46ABD3CCC}"/>
                </a:ext>
              </a:extLst>
            </p:cNvPr>
            <p:cNvSpPr/>
            <p:nvPr/>
          </p:nvSpPr>
          <p:spPr>
            <a:xfrm>
              <a:off x="8994327" y="4150549"/>
              <a:ext cx="3787452" cy="3630647"/>
            </a:xfrm>
            <a:prstGeom prst="ellipse">
              <a:avLst/>
            </a:prstGeom>
            <a:solidFill>
              <a:schemeClr val="bg2"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80B942-E836-593F-08B6-B1992B5B77DA}"/>
              </a:ext>
            </a:extLst>
          </p:cNvPr>
          <p:cNvGrpSpPr/>
          <p:nvPr/>
        </p:nvGrpSpPr>
        <p:grpSpPr>
          <a:xfrm>
            <a:off x="-544689" y="4209881"/>
            <a:ext cx="2311888" cy="2216172"/>
            <a:chOff x="-544689" y="4209881"/>
            <a:chExt cx="2311888" cy="221617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032074F-5B0E-8582-1BB5-9E1F45D42C55}"/>
                </a:ext>
              </a:extLst>
            </p:cNvPr>
            <p:cNvSpPr/>
            <p:nvPr/>
          </p:nvSpPr>
          <p:spPr>
            <a:xfrm>
              <a:off x="-544689" y="4209881"/>
              <a:ext cx="2311888" cy="2216172"/>
            </a:xfrm>
            <a:prstGeom prst="ellipse">
              <a:avLst/>
            </a:prstGeom>
            <a:solidFill>
              <a:schemeClr val="bg2">
                <a:lumMod val="90000"/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25FC7B-0815-EA51-AE31-2D24497FCFAC}"/>
                </a:ext>
              </a:extLst>
            </p:cNvPr>
            <p:cNvSpPr/>
            <p:nvPr/>
          </p:nvSpPr>
          <p:spPr>
            <a:xfrm>
              <a:off x="-425613" y="4324027"/>
              <a:ext cx="2073738" cy="1987880"/>
            </a:xfrm>
            <a:prstGeom prst="ellipse">
              <a:avLst/>
            </a:prstGeom>
            <a:solidFill>
              <a:schemeClr val="bg2"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91A588-45C9-02A0-BFB1-4424B0C6CCFE}"/>
              </a:ext>
            </a:extLst>
          </p:cNvPr>
          <p:cNvGrpSpPr/>
          <p:nvPr/>
        </p:nvGrpSpPr>
        <p:grpSpPr>
          <a:xfrm>
            <a:off x="5517502" y="112663"/>
            <a:ext cx="2233732" cy="2141252"/>
            <a:chOff x="5517502" y="112663"/>
            <a:chExt cx="2233732" cy="214125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B35C5DC-04A1-0311-4D3D-E4B0FAE34E5C}"/>
                </a:ext>
              </a:extLst>
            </p:cNvPr>
            <p:cNvSpPr/>
            <p:nvPr/>
          </p:nvSpPr>
          <p:spPr>
            <a:xfrm>
              <a:off x="5517502" y="112663"/>
              <a:ext cx="2233732" cy="2141252"/>
            </a:xfrm>
            <a:prstGeom prst="ellipse">
              <a:avLst/>
            </a:prstGeom>
            <a:solidFill>
              <a:schemeClr val="bg2">
                <a:lumMod val="90000"/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D91325A-705C-B80D-0C15-79BE32EE3D53}"/>
                </a:ext>
              </a:extLst>
            </p:cNvPr>
            <p:cNvSpPr/>
            <p:nvPr/>
          </p:nvSpPr>
          <p:spPr>
            <a:xfrm>
              <a:off x="5668295" y="257212"/>
              <a:ext cx="1932148" cy="1852154"/>
            </a:xfrm>
            <a:prstGeom prst="ellipse">
              <a:avLst/>
            </a:prstGeom>
            <a:solidFill>
              <a:schemeClr val="bg2"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pic>
        <p:nvPicPr>
          <p:cNvPr id="148" name="Graphic 147">
            <a:extLst>
              <a:ext uri="{FF2B5EF4-FFF2-40B4-BE49-F238E27FC236}">
                <a16:creationId xmlns:a16="http://schemas.microsoft.com/office/drawing/2014/main" id="{81EFECF0-94AD-C93A-4C59-0C5DA15DC4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0810" y="865658"/>
            <a:ext cx="1155700" cy="723900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EA05B652-9E43-ED51-C6E9-8672D25EE0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993" y="4970711"/>
            <a:ext cx="1028700" cy="762000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EEA999B5-5CB9-5597-374C-99133A4B75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750" y="5174813"/>
            <a:ext cx="1561902" cy="1115644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98B2C1AE-8342-429A-C44B-3EA3C7CAD4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90619" y="681019"/>
            <a:ext cx="2413293" cy="1366015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6ABA58C1-256F-157E-98CF-765001855D5A}"/>
              </a:ext>
            </a:extLst>
          </p:cNvPr>
          <p:cNvSpPr>
            <a:spLocks/>
          </p:cNvSpPr>
          <p:nvPr/>
        </p:nvSpPr>
        <p:spPr>
          <a:xfrm rot="18900000">
            <a:off x="3817133" y="12159187"/>
            <a:ext cx="4562722" cy="4562722"/>
          </a:xfrm>
          <a:custGeom>
            <a:avLst/>
            <a:gdLst>
              <a:gd name="connsiteX0" fmla="*/ 3951514 w 5268686"/>
              <a:gd name="connsiteY0" fmla="*/ 0 h 5268686"/>
              <a:gd name="connsiteX1" fmla="*/ 5268686 w 5268686"/>
              <a:gd name="connsiteY1" fmla="*/ 1317172 h 5268686"/>
              <a:gd name="connsiteX2" fmla="*/ 5268685 w 5268686"/>
              <a:gd name="connsiteY2" fmla="*/ 1317172 h 5268686"/>
              <a:gd name="connsiteX3" fmla="*/ 4086186 w 5268686"/>
              <a:gd name="connsiteY3" fmla="*/ 2627544 h 5268686"/>
              <a:gd name="connsiteX4" fmla="*/ 3951533 w 5268686"/>
              <a:gd name="connsiteY4" fmla="*/ 2634343 h 5268686"/>
              <a:gd name="connsiteX5" fmla="*/ 3951515 w 5268686"/>
              <a:gd name="connsiteY5" fmla="*/ 2634343 h 5268686"/>
              <a:gd name="connsiteX6" fmla="*/ 3951514 w 5268686"/>
              <a:gd name="connsiteY6" fmla="*/ 2634343 h 5268686"/>
              <a:gd name="connsiteX7" fmla="*/ 3467322 w 5268686"/>
              <a:gd name="connsiteY7" fmla="*/ 2634343 h 5268686"/>
              <a:gd name="connsiteX8" fmla="*/ 2634343 w 5268686"/>
              <a:gd name="connsiteY8" fmla="*/ 3467322 h 5268686"/>
              <a:gd name="connsiteX9" fmla="*/ 2634343 w 5268686"/>
              <a:gd name="connsiteY9" fmla="*/ 3951494 h 5268686"/>
              <a:gd name="connsiteX10" fmla="*/ 2634343 w 5268686"/>
              <a:gd name="connsiteY10" fmla="*/ 3951495 h 5268686"/>
              <a:gd name="connsiteX11" fmla="*/ 2634343 w 5268686"/>
              <a:gd name="connsiteY11" fmla="*/ 3951514 h 5268686"/>
              <a:gd name="connsiteX12" fmla="*/ 1317171 w 5268686"/>
              <a:gd name="connsiteY12" fmla="*/ 5268686 h 5268686"/>
              <a:gd name="connsiteX13" fmla="*/ 1317172 w 5268686"/>
              <a:gd name="connsiteY13" fmla="*/ 5268685 h 5268686"/>
              <a:gd name="connsiteX14" fmla="*/ 6800 w 5268686"/>
              <a:gd name="connsiteY14" fmla="*/ 4086186 h 5268686"/>
              <a:gd name="connsiteX15" fmla="*/ 0 w 5268686"/>
              <a:gd name="connsiteY15" fmla="*/ 3951514 h 5268686"/>
              <a:gd name="connsiteX16" fmla="*/ 6800 w 5268686"/>
              <a:gd name="connsiteY16" fmla="*/ 3816841 h 5268686"/>
              <a:gd name="connsiteX17" fmla="*/ 1317172 w 5268686"/>
              <a:gd name="connsiteY17" fmla="*/ 2634342 h 5268686"/>
              <a:gd name="connsiteX18" fmla="*/ 1317193 w 5268686"/>
              <a:gd name="connsiteY18" fmla="*/ 2634343 h 5268686"/>
              <a:gd name="connsiteX19" fmla="*/ 1801364 w 5268686"/>
              <a:gd name="connsiteY19" fmla="*/ 2634343 h 5268686"/>
              <a:gd name="connsiteX20" fmla="*/ 2634343 w 5268686"/>
              <a:gd name="connsiteY20" fmla="*/ 1801364 h 5268686"/>
              <a:gd name="connsiteX21" fmla="*/ 2634343 w 5268686"/>
              <a:gd name="connsiteY21" fmla="*/ 1317188 h 5268686"/>
              <a:gd name="connsiteX22" fmla="*/ 2634342 w 5268686"/>
              <a:gd name="connsiteY22" fmla="*/ 1317171 h 5268686"/>
              <a:gd name="connsiteX23" fmla="*/ 2641142 w 5268686"/>
              <a:gd name="connsiteY23" fmla="*/ 1182499 h 5268686"/>
              <a:gd name="connsiteX24" fmla="*/ 3951514 w 5268686"/>
              <a:gd name="connsiteY24" fmla="*/ 0 h 526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68686" h="5268686">
                <a:moveTo>
                  <a:pt x="3951514" y="0"/>
                </a:moveTo>
                <a:cubicBezTo>
                  <a:pt x="4678968" y="0"/>
                  <a:pt x="5268686" y="589718"/>
                  <a:pt x="5268686" y="1317172"/>
                </a:cubicBezTo>
                <a:lnTo>
                  <a:pt x="5268685" y="1317172"/>
                </a:lnTo>
                <a:cubicBezTo>
                  <a:pt x="5268685" y="1999160"/>
                  <a:pt x="4750378" y="2560091"/>
                  <a:pt x="4086186" y="2627544"/>
                </a:cubicBezTo>
                <a:lnTo>
                  <a:pt x="3951533" y="2634343"/>
                </a:lnTo>
                <a:lnTo>
                  <a:pt x="3951515" y="2634343"/>
                </a:lnTo>
                <a:lnTo>
                  <a:pt x="3951514" y="2634343"/>
                </a:lnTo>
                <a:lnTo>
                  <a:pt x="3467322" y="2634343"/>
                </a:lnTo>
                <a:cubicBezTo>
                  <a:pt x="3007280" y="2634343"/>
                  <a:pt x="2634343" y="3007280"/>
                  <a:pt x="2634343" y="3467322"/>
                </a:cubicBezTo>
                <a:lnTo>
                  <a:pt x="2634343" y="3951494"/>
                </a:lnTo>
                <a:lnTo>
                  <a:pt x="2634343" y="3951495"/>
                </a:lnTo>
                <a:lnTo>
                  <a:pt x="2634343" y="3951514"/>
                </a:lnTo>
                <a:cubicBezTo>
                  <a:pt x="2634343" y="4678968"/>
                  <a:pt x="2044625" y="5268686"/>
                  <a:pt x="1317171" y="5268686"/>
                </a:cubicBezTo>
                <a:lnTo>
                  <a:pt x="1317172" y="5268685"/>
                </a:lnTo>
                <a:cubicBezTo>
                  <a:pt x="635184" y="5268685"/>
                  <a:pt x="74253" y="4750378"/>
                  <a:pt x="6800" y="4086186"/>
                </a:cubicBezTo>
                <a:lnTo>
                  <a:pt x="0" y="3951514"/>
                </a:lnTo>
                <a:lnTo>
                  <a:pt x="6800" y="3816841"/>
                </a:lnTo>
                <a:cubicBezTo>
                  <a:pt x="74253" y="3152649"/>
                  <a:pt x="635184" y="2634342"/>
                  <a:pt x="1317172" y="2634342"/>
                </a:cubicBezTo>
                <a:lnTo>
                  <a:pt x="1317193" y="2634343"/>
                </a:lnTo>
                <a:lnTo>
                  <a:pt x="1801364" y="2634343"/>
                </a:lnTo>
                <a:cubicBezTo>
                  <a:pt x="2261406" y="2634343"/>
                  <a:pt x="2634343" y="2261406"/>
                  <a:pt x="2634343" y="1801364"/>
                </a:cubicBezTo>
                <a:lnTo>
                  <a:pt x="2634343" y="1317188"/>
                </a:lnTo>
                <a:lnTo>
                  <a:pt x="2634342" y="1317171"/>
                </a:lnTo>
                <a:lnTo>
                  <a:pt x="2641142" y="1182499"/>
                </a:lnTo>
                <a:cubicBezTo>
                  <a:pt x="2708595" y="518307"/>
                  <a:pt x="3269526" y="0"/>
                  <a:pt x="3951514" y="0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9A2533-54CF-F5F0-DBFB-B68125D9FD7F}"/>
              </a:ext>
            </a:extLst>
          </p:cNvPr>
          <p:cNvGrpSpPr/>
          <p:nvPr/>
        </p:nvGrpSpPr>
        <p:grpSpPr>
          <a:xfrm rot="18900000">
            <a:off x="3516812" y="12159186"/>
            <a:ext cx="5163364" cy="4562722"/>
            <a:chOff x="5574322" y="1166622"/>
            <a:chExt cx="5120394" cy="452475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B4B82F9-46F9-6A6E-CC67-388A36E8C79B}"/>
                </a:ext>
              </a:extLst>
            </p:cNvPr>
            <p:cNvGrpSpPr/>
            <p:nvPr/>
          </p:nvGrpSpPr>
          <p:grpSpPr>
            <a:xfrm rot="2700000">
              <a:off x="5872143" y="868801"/>
              <a:ext cx="4524751" cy="5120394"/>
              <a:chOff x="3461656" y="447869"/>
              <a:chExt cx="5268686" cy="5962262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F7989898-C1A2-BB0D-BE32-461BBB09B876}"/>
                  </a:ext>
                </a:extLst>
              </p:cNvPr>
              <p:cNvSpPr>
                <a:spLocks/>
              </p:cNvSpPr>
              <p:nvPr/>
            </p:nvSpPr>
            <p:spPr>
              <a:xfrm rot="18900000">
                <a:off x="3461656" y="794657"/>
                <a:ext cx="5268686" cy="5268686"/>
              </a:xfrm>
              <a:custGeom>
                <a:avLst/>
                <a:gdLst>
                  <a:gd name="connsiteX0" fmla="*/ 3951514 w 5268686"/>
                  <a:gd name="connsiteY0" fmla="*/ 0 h 5268686"/>
                  <a:gd name="connsiteX1" fmla="*/ 5268686 w 5268686"/>
                  <a:gd name="connsiteY1" fmla="*/ 1317172 h 5268686"/>
                  <a:gd name="connsiteX2" fmla="*/ 5268685 w 5268686"/>
                  <a:gd name="connsiteY2" fmla="*/ 1317172 h 5268686"/>
                  <a:gd name="connsiteX3" fmla="*/ 4086186 w 5268686"/>
                  <a:gd name="connsiteY3" fmla="*/ 2627544 h 5268686"/>
                  <a:gd name="connsiteX4" fmla="*/ 3951533 w 5268686"/>
                  <a:gd name="connsiteY4" fmla="*/ 2634343 h 5268686"/>
                  <a:gd name="connsiteX5" fmla="*/ 3951515 w 5268686"/>
                  <a:gd name="connsiteY5" fmla="*/ 2634343 h 5268686"/>
                  <a:gd name="connsiteX6" fmla="*/ 3951514 w 5268686"/>
                  <a:gd name="connsiteY6" fmla="*/ 2634343 h 5268686"/>
                  <a:gd name="connsiteX7" fmla="*/ 3467322 w 5268686"/>
                  <a:gd name="connsiteY7" fmla="*/ 2634343 h 5268686"/>
                  <a:gd name="connsiteX8" fmla="*/ 2634343 w 5268686"/>
                  <a:gd name="connsiteY8" fmla="*/ 3467322 h 5268686"/>
                  <a:gd name="connsiteX9" fmla="*/ 2634343 w 5268686"/>
                  <a:gd name="connsiteY9" fmla="*/ 3951494 h 5268686"/>
                  <a:gd name="connsiteX10" fmla="*/ 2634343 w 5268686"/>
                  <a:gd name="connsiteY10" fmla="*/ 3951495 h 5268686"/>
                  <a:gd name="connsiteX11" fmla="*/ 2634343 w 5268686"/>
                  <a:gd name="connsiteY11" fmla="*/ 3951514 h 5268686"/>
                  <a:gd name="connsiteX12" fmla="*/ 1317171 w 5268686"/>
                  <a:gd name="connsiteY12" fmla="*/ 5268686 h 5268686"/>
                  <a:gd name="connsiteX13" fmla="*/ 1317172 w 5268686"/>
                  <a:gd name="connsiteY13" fmla="*/ 5268685 h 5268686"/>
                  <a:gd name="connsiteX14" fmla="*/ 6800 w 5268686"/>
                  <a:gd name="connsiteY14" fmla="*/ 4086186 h 5268686"/>
                  <a:gd name="connsiteX15" fmla="*/ 0 w 5268686"/>
                  <a:gd name="connsiteY15" fmla="*/ 3951514 h 5268686"/>
                  <a:gd name="connsiteX16" fmla="*/ 6800 w 5268686"/>
                  <a:gd name="connsiteY16" fmla="*/ 3816841 h 5268686"/>
                  <a:gd name="connsiteX17" fmla="*/ 1317172 w 5268686"/>
                  <a:gd name="connsiteY17" fmla="*/ 2634342 h 5268686"/>
                  <a:gd name="connsiteX18" fmla="*/ 1317193 w 5268686"/>
                  <a:gd name="connsiteY18" fmla="*/ 2634343 h 5268686"/>
                  <a:gd name="connsiteX19" fmla="*/ 1801364 w 5268686"/>
                  <a:gd name="connsiteY19" fmla="*/ 2634343 h 5268686"/>
                  <a:gd name="connsiteX20" fmla="*/ 2634343 w 5268686"/>
                  <a:gd name="connsiteY20" fmla="*/ 1801364 h 5268686"/>
                  <a:gd name="connsiteX21" fmla="*/ 2634343 w 5268686"/>
                  <a:gd name="connsiteY21" fmla="*/ 1317188 h 5268686"/>
                  <a:gd name="connsiteX22" fmla="*/ 2634342 w 5268686"/>
                  <a:gd name="connsiteY22" fmla="*/ 1317171 h 5268686"/>
                  <a:gd name="connsiteX23" fmla="*/ 2641142 w 5268686"/>
                  <a:gd name="connsiteY23" fmla="*/ 1182499 h 5268686"/>
                  <a:gd name="connsiteX24" fmla="*/ 3951514 w 5268686"/>
                  <a:gd name="connsiteY24" fmla="*/ 0 h 526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268686" h="5268686">
                    <a:moveTo>
                      <a:pt x="3951514" y="0"/>
                    </a:moveTo>
                    <a:cubicBezTo>
                      <a:pt x="4678968" y="0"/>
                      <a:pt x="5268686" y="589718"/>
                      <a:pt x="5268686" y="1317172"/>
                    </a:cubicBezTo>
                    <a:lnTo>
                      <a:pt x="5268685" y="1317172"/>
                    </a:lnTo>
                    <a:cubicBezTo>
                      <a:pt x="5268685" y="1999160"/>
                      <a:pt x="4750378" y="2560091"/>
                      <a:pt x="4086186" y="2627544"/>
                    </a:cubicBezTo>
                    <a:lnTo>
                      <a:pt x="3951533" y="2634343"/>
                    </a:lnTo>
                    <a:lnTo>
                      <a:pt x="3951515" y="2634343"/>
                    </a:lnTo>
                    <a:lnTo>
                      <a:pt x="3951514" y="2634343"/>
                    </a:lnTo>
                    <a:lnTo>
                      <a:pt x="3467322" y="2634343"/>
                    </a:lnTo>
                    <a:cubicBezTo>
                      <a:pt x="3007280" y="2634343"/>
                      <a:pt x="2634343" y="3007280"/>
                      <a:pt x="2634343" y="3467322"/>
                    </a:cubicBezTo>
                    <a:lnTo>
                      <a:pt x="2634343" y="3951494"/>
                    </a:lnTo>
                    <a:lnTo>
                      <a:pt x="2634343" y="3951495"/>
                    </a:lnTo>
                    <a:lnTo>
                      <a:pt x="2634343" y="3951514"/>
                    </a:lnTo>
                    <a:cubicBezTo>
                      <a:pt x="2634343" y="4678968"/>
                      <a:pt x="2044625" y="5268686"/>
                      <a:pt x="1317171" y="5268686"/>
                    </a:cubicBezTo>
                    <a:lnTo>
                      <a:pt x="1317172" y="5268685"/>
                    </a:lnTo>
                    <a:cubicBezTo>
                      <a:pt x="635184" y="5268685"/>
                      <a:pt x="74253" y="4750378"/>
                      <a:pt x="6800" y="4086186"/>
                    </a:cubicBezTo>
                    <a:lnTo>
                      <a:pt x="0" y="3951514"/>
                    </a:lnTo>
                    <a:lnTo>
                      <a:pt x="6800" y="3816841"/>
                    </a:lnTo>
                    <a:cubicBezTo>
                      <a:pt x="74253" y="3152649"/>
                      <a:pt x="635184" y="2634342"/>
                      <a:pt x="1317172" y="2634342"/>
                    </a:cubicBezTo>
                    <a:lnTo>
                      <a:pt x="1317193" y="2634343"/>
                    </a:lnTo>
                    <a:lnTo>
                      <a:pt x="1801364" y="2634343"/>
                    </a:lnTo>
                    <a:cubicBezTo>
                      <a:pt x="2261406" y="2634343"/>
                      <a:pt x="2634343" y="2261406"/>
                      <a:pt x="2634343" y="1801364"/>
                    </a:cubicBezTo>
                    <a:lnTo>
                      <a:pt x="2634343" y="1317188"/>
                    </a:lnTo>
                    <a:lnTo>
                      <a:pt x="2634342" y="1317171"/>
                    </a:lnTo>
                    <a:lnTo>
                      <a:pt x="2641142" y="1182499"/>
                    </a:lnTo>
                    <a:cubicBezTo>
                      <a:pt x="2708595" y="518307"/>
                      <a:pt x="3269526" y="0"/>
                      <a:pt x="3951514" y="0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62D917C-F868-D407-326D-1B272C38B7F9}"/>
                  </a:ext>
                </a:extLst>
              </p:cNvPr>
              <p:cNvSpPr/>
              <p:nvPr/>
            </p:nvSpPr>
            <p:spPr>
              <a:xfrm>
                <a:off x="4966994" y="447869"/>
                <a:ext cx="2258008" cy="225800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84BEC58-9CDA-FDCD-154A-6938958E7A4C}"/>
                  </a:ext>
                </a:extLst>
              </p:cNvPr>
              <p:cNvSpPr/>
              <p:nvPr/>
            </p:nvSpPr>
            <p:spPr>
              <a:xfrm>
                <a:off x="4966994" y="4152123"/>
                <a:ext cx="2258008" cy="225800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15BB0ED-3B01-EA09-07F7-49822D1D7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84128" y="1782226"/>
              <a:ext cx="950238" cy="112028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C0D12B6-91A6-5DE6-ABFD-512B6B084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90683" y="4005453"/>
              <a:ext cx="1100275" cy="113664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0B5767-9DFB-FE55-10FE-5E54AD9A4F7C}"/>
              </a:ext>
            </a:extLst>
          </p:cNvPr>
          <p:cNvGrpSpPr/>
          <p:nvPr/>
        </p:nvGrpSpPr>
        <p:grpSpPr>
          <a:xfrm rot="18900000">
            <a:off x="3516812" y="12159188"/>
            <a:ext cx="5163364" cy="4562722"/>
            <a:chOff x="1049574" y="1166623"/>
            <a:chExt cx="5120394" cy="452475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7EAEBC4-4156-9457-D09A-8D64D4DC6C63}"/>
                </a:ext>
              </a:extLst>
            </p:cNvPr>
            <p:cNvGrpSpPr/>
            <p:nvPr/>
          </p:nvGrpSpPr>
          <p:grpSpPr>
            <a:xfrm rot="2700000">
              <a:off x="1347395" y="868802"/>
              <a:ext cx="4524751" cy="5120394"/>
              <a:chOff x="3461656" y="447869"/>
              <a:chExt cx="5268686" cy="5962262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BFD7DF92-A014-E144-9D16-7995BE498E86}"/>
                  </a:ext>
                </a:extLst>
              </p:cNvPr>
              <p:cNvSpPr>
                <a:spLocks/>
              </p:cNvSpPr>
              <p:nvPr/>
            </p:nvSpPr>
            <p:spPr>
              <a:xfrm rot="18900000">
                <a:off x="3461656" y="794657"/>
                <a:ext cx="5268686" cy="5268686"/>
              </a:xfrm>
              <a:custGeom>
                <a:avLst/>
                <a:gdLst>
                  <a:gd name="connsiteX0" fmla="*/ 3951514 w 5268686"/>
                  <a:gd name="connsiteY0" fmla="*/ 0 h 5268686"/>
                  <a:gd name="connsiteX1" fmla="*/ 5268686 w 5268686"/>
                  <a:gd name="connsiteY1" fmla="*/ 1317172 h 5268686"/>
                  <a:gd name="connsiteX2" fmla="*/ 5268685 w 5268686"/>
                  <a:gd name="connsiteY2" fmla="*/ 1317172 h 5268686"/>
                  <a:gd name="connsiteX3" fmla="*/ 4086186 w 5268686"/>
                  <a:gd name="connsiteY3" fmla="*/ 2627544 h 5268686"/>
                  <a:gd name="connsiteX4" fmla="*/ 3951533 w 5268686"/>
                  <a:gd name="connsiteY4" fmla="*/ 2634343 h 5268686"/>
                  <a:gd name="connsiteX5" fmla="*/ 3951515 w 5268686"/>
                  <a:gd name="connsiteY5" fmla="*/ 2634343 h 5268686"/>
                  <a:gd name="connsiteX6" fmla="*/ 3951514 w 5268686"/>
                  <a:gd name="connsiteY6" fmla="*/ 2634343 h 5268686"/>
                  <a:gd name="connsiteX7" fmla="*/ 3467322 w 5268686"/>
                  <a:gd name="connsiteY7" fmla="*/ 2634343 h 5268686"/>
                  <a:gd name="connsiteX8" fmla="*/ 2634343 w 5268686"/>
                  <a:gd name="connsiteY8" fmla="*/ 3467322 h 5268686"/>
                  <a:gd name="connsiteX9" fmla="*/ 2634343 w 5268686"/>
                  <a:gd name="connsiteY9" fmla="*/ 3951494 h 5268686"/>
                  <a:gd name="connsiteX10" fmla="*/ 2634343 w 5268686"/>
                  <a:gd name="connsiteY10" fmla="*/ 3951495 h 5268686"/>
                  <a:gd name="connsiteX11" fmla="*/ 2634343 w 5268686"/>
                  <a:gd name="connsiteY11" fmla="*/ 3951514 h 5268686"/>
                  <a:gd name="connsiteX12" fmla="*/ 1317171 w 5268686"/>
                  <a:gd name="connsiteY12" fmla="*/ 5268686 h 5268686"/>
                  <a:gd name="connsiteX13" fmla="*/ 1317172 w 5268686"/>
                  <a:gd name="connsiteY13" fmla="*/ 5268685 h 5268686"/>
                  <a:gd name="connsiteX14" fmla="*/ 6800 w 5268686"/>
                  <a:gd name="connsiteY14" fmla="*/ 4086186 h 5268686"/>
                  <a:gd name="connsiteX15" fmla="*/ 0 w 5268686"/>
                  <a:gd name="connsiteY15" fmla="*/ 3951514 h 5268686"/>
                  <a:gd name="connsiteX16" fmla="*/ 6800 w 5268686"/>
                  <a:gd name="connsiteY16" fmla="*/ 3816841 h 5268686"/>
                  <a:gd name="connsiteX17" fmla="*/ 1317172 w 5268686"/>
                  <a:gd name="connsiteY17" fmla="*/ 2634342 h 5268686"/>
                  <a:gd name="connsiteX18" fmla="*/ 1317193 w 5268686"/>
                  <a:gd name="connsiteY18" fmla="*/ 2634343 h 5268686"/>
                  <a:gd name="connsiteX19" fmla="*/ 1801364 w 5268686"/>
                  <a:gd name="connsiteY19" fmla="*/ 2634343 h 5268686"/>
                  <a:gd name="connsiteX20" fmla="*/ 2634343 w 5268686"/>
                  <a:gd name="connsiteY20" fmla="*/ 1801364 h 5268686"/>
                  <a:gd name="connsiteX21" fmla="*/ 2634343 w 5268686"/>
                  <a:gd name="connsiteY21" fmla="*/ 1317188 h 5268686"/>
                  <a:gd name="connsiteX22" fmla="*/ 2634342 w 5268686"/>
                  <a:gd name="connsiteY22" fmla="*/ 1317171 h 5268686"/>
                  <a:gd name="connsiteX23" fmla="*/ 2641142 w 5268686"/>
                  <a:gd name="connsiteY23" fmla="*/ 1182499 h 5268686"/>
                  <a:gd name="connsiteX24" fmla="*/ 3951514 w 5268686"/>
                  <a:gd name="connsiteY24" fmla="*/ 0 h 526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268686" h="5268686">
                    <a:moveTo>
                      <a:pt x="3951514" y="0"/>
                    </a:moveTo>
                    <a:cubicBezTo>
                      <a:pt x="4678968" y="0"/>
                      <a:pt x="5268686" y="589718"/>
                      <a:pt x="5268686" y="1317172"/>
                    </a:cubicBezTo>
                    <a:lnTo>
                      <a:pt x="5268685" y="1317172"/>
                    </a:lnTo>
                    <a:cubicBezTo>
                      <a:pt x="5268685" y="1999160"/>
                      <a:pt x="4750378" y="2560091"/>
                      <a:pt x="4086186" y="2627544"/>
                    </a:cubicBezTo>
                    <a:lnTo>
                      <a:pt x="3951533" y="2634343"/>
                    </a:lnTo>
                    <a:lnTo>
                      <a:pt x="3951515" y="2634343"/>
                    </a:lnTo>
                    <a:lnTo>
                      <a:pt x="3951514" y="2634343"/>
                    </a:lnTo>
                    <a:lnTo>
                      <a:pt x="3467322" y="2634343"/>
                    </a:lnTo>
                    <a:cubicBezTo>
                      <a:pt x="3007280" y="2634343"/>
                      <a:pt x="2634343" y="3007280"/>
                      <a:pt x="2634343" y="3467322"/>
                    </a:cubicBezTo>
                    <a:lnTo>
                      <a:pt x="2634343" y="3951494"/>
                    </a:lnTo>
                    <a:lnTo>
                      <a:pt x="2634343" y="3951495"/>
                    </a:lnTo>
                    <a:lnTo>
                      <a:pt x="2634343" y="3951514"/>
                    </a:lnTo>
                    <a:cubicBezTo>
                      <a:pt x="2634343" y="4678968"/>
                      <a:pt x="2044625" y="5268686"/>
                      <a:pt x="1317171" y="5268686"/>
                    </a:cubicBezTo>
                    <a:lnTo>
                      <a:pt x="1317172" y="5268685"/>
                    </a:lnTo>
                    <a:cubicBezTo>
                      <a:pt x="635184" y="5268685"/>
                      <a:pt x="74253" y="4750378"/>
                      <a:pt x="6800" y="4086186"/>
                    </a:cubicBezTo>
                    <a:lnTo>
                      <a:pt x="0" y="3951514"/>
                    </a:lnTo>
                    <a:lnTo>
                      <a:pt x="6800" y="3816841"/>
                    </a:lnTo>
                    <a:cubicBezTo>
                      <a:pt x="74253" y="3152649"/>
                      <a:pt x="635184" y="2634342"/>
                      <a:pt x="1317172" y="2634342"/>
                    </a:cubicBezTo>
                    <a:lnTo>
                      <a:pt x="1317193" y="2634343"/>
                    </a:lnTo>
                    <a:lnTo>
                      <a:pt x="1801364" y="2634343"/>
                    </a:lnTo>
                    <a:cubicBezTo>
                      <a:pt x="2261406" y="2634343"/>
                      <a:pt x="2634343" y="2261406"/>
                      <a:pt x="2634343" y="1801364"/>
                    </a:cubicBezTo>
                    <a:lnTo>
                      <a:pt x="2634343" y="1317188"/>
                    </a:lnTo>
                    <a:lnTo>
                      <a:pt x="2634342" y="1317171"/>
                    </a:lnTo>
                    <a:lnTo>
                      <a:pt x="2641142" y="1182499"/>
                    </a:lnTo>
                    <a:cubicBezTo>
                      <a:pt x="2708595" y="518307"/>
                      <a:pt x="3269526" y="0"/>
                      <a:pt x="3951514" y="0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C8B145D-F463-EA42-E125-72BD7352F5DE}"/>
                  </a:ext>
                </a:extLst>
              </p:cNvPr>
              <p:cNvSpPr/>
              <p:nvPr/>
            </p:nvSpPr>
            <p:spPr>
              <a:xfrm>
                <a:off x="4966994" y="447869"/>
                <a:ext cx="2258008" cy="225800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D726366-F0C8-77CF-B090-1DBFD76F30FF}"/>
                  </a:ext>
                </a:extLst>
              </p:cNvPr>
              <p:cNvSpPr/>
              <p:nvPr/>
            </p:nvSpPr>
            <p:spPr>
              <a:xfrm>
                <a:off x="4966994" y="4152123"/>
                <a:ext cx="2258008" cy="225800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668C4B5-FDB8-46D7-2564-60D8214B7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84051" y="4090838"/>
              <a:ext cx="963878" cy="96387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F559C05-0D4A-24A5-4F20-C6582B042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4398" y="1728359"/>
              <a:ext cx="1070578" cy="1228016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8A23F20-28C5-AE41-1DBF-87AA1C9A2C95}"/>
              </a:ext>
            </a:extLst>
          </p:cNvPr>
          <p:cNvGrpSpPr/>
          <p:nvPr/>
        </p:nvGrpSpPr>
        <p:grpSpPr>
          <a:xfrm>
            <a:off x="4011712" y="10333150"/>
            <a:ext cx="1879798" cy="1168990"/>
            <a:chOff x="1289955" y="1730662"/>
            <a:chExt cx="1864153" cy="115926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C540E5B-ABF2-5A92-858C-09BC6ED40A4F}"/>
                </a:ext>
              </a:extLst>
            </p:cNvPr>
            <p:cNvSpPr txBox="1"/>
            <p:nvPr/>
          </p:nvSpPr>
          <p:spPr>
            <a:xfrm>
              <a:off x="1289955" y="1730662"/>
              <a:ext cx="1864153" cy="579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292929"/>
                  </a:solidFill>
                </a:rPr>
                <a:t>True Omnichannel Experience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5195627-CE48-4E0E-71E3-A5E8D58A2E93}"/>
                </a:ext>
              </a:extLst>
            </p:cNvPr>
            <p:cNvSpPr txBox="1"/>
            <p:nvPr/>
          </p:nvSpPr>
          <p:spPr>
            <a:xfrm>
              <a:off x="1293590" y="2294755"/>
              <a:ext cx="1832215" cy="59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Provides a seamless user journey across all devices with a single codebase.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2A9A47-4037-A55E-8F86-AB3830778540}"/>
              </a:ext>
            </a:extLst>
          </p:cNvPr>
          <p:cNvGrpSpPr/>
          <p:nvPr/>
        </p:nvGrpSpPr>
        <p:grpSpPr>
          <a:xfrm>
            <a:off x="6310429" y="-3388153"/>
            <a:ext cx="1857490" cy="1393901"/>
            <a:chOff x="1312689" y="1419176"/>
            <a:chExt cx="1842030" cy="138230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316FCE5-30E0-C058-865E-3CAA10932365}"/>
                </a:ext>
              </a:extLst>
            </p:cNvPr>
            <p:cNvSpPr txBox="1"/>
            <p:nvPr/>
          </p:nvSpPr>
          <p:spPr>
            <a:xfrm>
              <a:off x="1312689" y="1419176"/>
              <a:ext cx="1806386" cy="579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292929"/>
                  </a:solidFill>
                </a:rPr>
                <a:t>AI-Powered Personalization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1D76D6E-A2B5-199B-3B95-3BEF3F117A70}"/>
                </a:ext>
              </a:extLst>
            </p:cNvPr>
            <p:cNvSpPr txBox="1"/>
            <p:nvPr/>
          </p:nvSpPr>
          <p:spPr>
            <a:xfrm>
              <a:off x="1322504" y="2038439"/>
              <a:ext cx="1832215" cy="763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 hyper-personalized banking experiences through insights and product recommendations.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E1F5F7D-7B9F-2838-06EF-382187006EA9}"/>
              </a:ext>
            </a:extLst>
          </p:cNvPr>
          <p:cNvGrpSpPr/>
          <p:nvPr/>
        </p:nvGrpSpPr>
        <p:grpSpPr>
          <a:xfrm>
            <a:off x="8745866" y="9300040"/>
            <a:ext cx="2328668" cy="1227348"/>
            <a:chOff x="1289954" y="1730662"/>
            <a:chExt cx="2309285" cy="121713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C8204CD-3093-6812-FF40-BA7FE4965018}"/>
                </a:ext>
              </a:extLst>
            </p:cNvPr>
            <p:cNvSpPr txBox="1"/>
            <p:nvPr/>
          </p:nvSpPr>
          <p:spPr>
            <a:xfrm>
              <a:off x="1289954" y="1730662"/>
              <a:ext cx="2309285" cy="579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292929"/>
                  </a:solidFill>
                </a:rPr>
                <a:t>Enterprise-Grade Security &amp; Compliance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FF6A7B1-668A-DE13-D3E9-EDA239E5D760}"/>
                </a:ext>
              </a:extLst>
            </p:cNvPr>
            <p:cNvSpPr txBox="1"/>
            <p:nvPr/>
          </p:nvSpPr>
          <p:spPr>
            <a:xfrm>
              <a:off x="1293350" y="2352628"/>
              <a:ext cx="1832215" cy="595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Multi-layered security framework, regularly audited by Veracode.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62F194A-350A-9EA2-CD7C-87E98C9FA11D}"/>
              </a:ext>
            </a:extLst>
          </p:cNvPr>
          <p:cNvGrpSpPr/>
          <p:nvPr/>
        </p:nvGrpSpPr>
        <p:grpSpPr>
          <a:xfrm>
            <a:off x="1761520" y="-4570743"/>
            <a:ext cx="1847592" cy="1182590"/>
            <a:chOff x="1284804" y="1730662"/>
            <a:chExt cx="1832215" cy="1172749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AA290F4-9E62-5B32-1CE4-111EEE6500B0}"/>
                </a:ext>
              </a:extLst>
            </p:cNvPr>
            <p:cNvSpPr txBox="1"/>
            <p:nvPr/>
          </p:nvSpPr>
          <p:spPr>
            <a:xfrm>
              <a:off x="1289955" y="1730662"/>
              <a:ext cx="1155140" cy="529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292929"/>
                  </a:solidFill>
                </a:rPr>
                <a:t>MACH</a:t>
              </a:r>
            </a:p>
            <a:p>
              <a:r>
                <a:rPr lang="en-US" sz="1600" dirty="0">
                  <a:solidFill>
                    <a:srgbClr val="292929"/>
                  </a:solidFill>
                </a:rPr>
                <a:t>Architecture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29CAD2D-5E59-00AB-9B85-2F759787FF8F}"/>
                </a:ext>
              </a:extLst>
            </p:cNvPr>
            <p:cNvSpPr txBox="1"/>
            <p:nvPr/>
          </p:nvSpPr>
          <p:spPr>
            <a:xfrm>
              <a:off x="1284804" y="2308241"/>
              <a:ext cx="1832215" cy="59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modular and cloud-native approach to future-proof innovation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C88F5288-C789-2F58-66CA-1F563FE2E7C5}"/>
              </a:ext>
            </a:extLst>
          </p:cNvPr>
          <p:cNvGrpSpPr/>
          <p:nvPr/>
        </p:nvGrpSpPr>
        <p:grpSpPr>
          <a:xfrm>
            <a:off x="1761520" y="4604085"/>
            <a:ext cx="4138190" cy="3966864"/>
            <a:chOff x="1761520" y="4604085"/>
            <a:chExt cx="4138190" cy="396686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765B883-CF79-A9B5-D30A-A99682862E46}"/>
                </a:ext>
              </a:extLst>
            </p:cNvPr>
            <p:cNvGrpSpPr/>
            <p:nvPr/>
          </p:nvGrpSpPr>
          <p:grpSpPr>
            <a:xfrm>
              <a:off x="1761520" y="4604085"/>
              <a:ext cx="4138190" cy="3966864"/>
              <a:chOff x="1761520" y="4604085"/>
              <a:chExt cx="4138190" cy="396686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09FB62-6F7A-CC7D-360F-25775E31C615}"/>
                  </a:ext>
                </a:extLst>
              </p:cNvPr>
              <p:cNvSpPr/>
              <p:nvPr/>
            </p:nvSpPr>
            <p:spPr>
              <a:xfrm>
                <a:off x="1761520" y="4604085"/>
                <a:ext cx="4138190" cy="3966864"/>
              </a:xfrm>
              <a:prstGeom prst="ellipse">
                <a:avLst/>
              </a:prstGeom>
              <a:solidFill>
                <a:schemeClr val="bg2">
                  <a:lumMod val="90000"/>
                  <a:alpha val="853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1F54D2E-D822-C0AD-A958-E280C06C216B}"/>
                  </a:ext>
                </a:extLst>
              </p:cNvPr>
              <p:cNvSpPr/>
              <p:nvPr/>
            </p:nvSpPr>
            <p:spPr>
              <a:xfrm>
                <a:off x="1936889" y="4772193"/>
                <a:ext cx="3787452" cy="3630647"/>
              </a:xfrm>
              <a:prstGeom prst="ellipse">
                <a:avLst/>
              </a:prstGeom>
              <a:solidFill>
                <a:schemeClr val="bg2">
                  <a:alpha val="853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C314CD83-6158-F089-C8D4-855B30F9B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51848" y="5330362"/>
              <a:ext cx="1957534" cy="1212280"/>
            </a:xfrm>
            <a:prstGeom prst="rect">
              <a:avLst/>
            </a:prstGeom>
          </p:spPr>
        </p:pic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BE2C06C-E481-AD1C-BE7E-2D1FD6448DC6}"/>
              </a:ext>
            </a:extLst>
          </p:cNvPr>
          <p:cNvGrpSpPr/>
          <p:nvPr/>
        </p:nvGrpSpPr>
        <p:grpSpPr>
          <a:xfrm>
            <a:off x="5668295" y="2521283"/>
            <a:ext cx="3235812" cy="3101846"/>
            <a:chOff x="5668295" y="2521283"/>
            <a:chExt cx="3235812" cy="3101846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F7FA1FD6-1A83-93C2-757B-50531BCA319C}"/>
                </a:ext>
              </a:extLst>
            </p:cNvPr>
            <p:cNvSpPr/>
            <p:nvPr/>
          </p:nvSpPr>
          <p:spPr>
            <a:xfrm>
              <a:off x="5668295" y="2521283"/>
              <a:ext cx="3235812" cy="3101846"/>
            </a:xfrm>
            <a:prstGeom prst="ellipse">
              <a:avLst/>
            </a:prstGeom>
            <a:solidFill>
              <a:schemeClr val="bg2">
                <a:lumMod val="90000"/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2A98B946-54F3-3D19-D983-D3E8EE421085}"/>
                </a:ext>
              </a:extLst>
            </p:cNvPr>
            <p:cNvSpPr/>
            <p:nvPr/>
          </p:nvSpPr>
          <p:spPr>
            <a:xfrm>
              <a:off x="5805423" y="2652734"/>
              <a:ext cx="2961556" cy="2838945"/>
            </a:xfrm>
            <a:prstGeom prst="ellipse">
              <a:avLst/>
            </a:prstGeom>
            <a:solidFill>
              <a:schemeClr val="bg2">
                <a:alpha val="853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401389A3-063E-6E26-00DC-6DA4D0C17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17749" y="3610102"/>
              <a:ext cx="1936905" cy="924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1137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5485A-F0F8-77A4-D43B-6A4BA81CF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4FA9F5C-95A3-352B-DA2F-2B2288D148F9}"/>
              </a:ext>
            </a:extLst>
          </p:cNvPr>
          <p:cNvSpPr txBox="1"/>
          <p:nvPr/>
        </p:nvSpPr>
        <p:spPr>
          <a:xfrm>
            <a:off x="2674329" y="883135"/>
            <a:ext cx="7229332" cy="4771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4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C923C1E-8640-C3E1-FE95-18935F2EA9CC}"/>
              </a:ext>
            </a:extLst>
          </p:cNvPr>
          <p:cNvSpPr txBox="1"/>
          <p:nvPr/>
        </p:nvSpPr>
        <p:spPr>
          <a:xfrm>
            <a:off x="3993604" y="848519"/>
            <a:ext cx="4199391" cy="291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Unified | Intelligent | Scalable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DC168BA5-4B13-6D64-0FEA-0C4735FE9E1C}"/>
              </a:ext>
            </a:extLst>
          </p:cNvPr>
          <p:cNvSpPr txBox="1">
            <a:spLocks/>
          </p:cNvSpPr>
          <p:nvPr/>
        </p:nvSpPr>
        <p:spPr>
          <a:xfrm>
            <a:off x="3116455" y="201048"/>
            <a:ext cx="5959090" cy="76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kern="1200" dirty="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Appzillon Digital Banking Suite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0125D0-68DC-2C02-0417-82F827023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89" y="1337776"/>
            <a:ext cx="831262" cy="7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1794A17-4DB8-E8F8-2D5B-3E1BDB26C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89" y="2495244"/>
            <a:ext cx="636327" cy="7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4BF5AB7-0CF3-100F-062F-C324F671A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89" y="3723832"/>
            <a:ext cx="686257" cy="68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870167C-60D0-1AF2-A8FC-669338E0C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89" y="4820083"/>
            <a:ext cx="740780" cy="7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3F3C4F6-EC90-A49A-A8DA-16972D23F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38" y="5822002"/>
            <a:ext cx="731978" cy="73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9260C7-E9E9-739F-10B9-3EC9236766DB}"/>
              </a:ext>
            </a:extLst>
          </p:cNvPr>
          <p:cNvSpPr txBox="1"/>
          <p:nvPr/>
        </p:nvSpPr>
        <p:spPr>
          <a:xfrm>
            <a:off x="1698311" y="1238724"/>
            <a:ext cx="98611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/>
              <a:t>Digital Onboarding</a:t>
            </a:r>
            <a:endParaRPr lang="en-US" sz="1600" dirty="0"/>
          </a:p>
          <a:p>
            <a:pPr>
              <a:buNone/>
            </a:pPr>
            <a:r>
              <a:rPr lang="en-US" sz="1600" dirty="0"/>
              <a:t>Onboard customers and businesses in minutes with instant KYC, KYB, and AML verification. Unified across channels with automated workflows and real-time tracking.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24414-BD3C-B224-5A44-3400F86A1DD0}"/>
              </a:ext>
            </a:extLst>
          </p:cNvPr>
          <p:cNvSpPr txBox="1"/>
          <p:nvPr/>
        </p:nvSpPr>
        <p:spPr>
          <a:xfrm>
            <a:off x="1698310" y="2434344"/>
            <a:ext cx="9861099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/>
              <a:t>Retail Banking</a:t>
            </a:r>
            <a:endParaRPr lang="en-US" sz="1600" dirty="0"/>
          </a:p>
          <a:p>
            <a:pPr>
              <a:buNone/>
            </a:pPr>
            <a:r>
              <a:rPr lang="en-US" sz="1600" dirty="0"/>
              <a:t>Deliver end-to-end digital servicing across the customer lifecycle, from transactions to engagement and beyond. Unify banking, payments, and lifestyle services through super apps, digital branches, and ecosystem integrations.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421BAD-F58A-A5D2-BB6E-2253E8E14FCB}"/>
              </a:ext>
            </a:extLst>
          </p:cNvPr>
          <p:cNvSpPr txBox="1"/>
          <p:nvPr/>
        </p:nvSpPr>
        <p:spPr>
          <a:xfrm>
            <a:off x="1698309" y="3690874"/>
            <a:ext cx="986109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/>
              <a:t>SME / Corporate Banking</a:t>
            </a:r>
            <a:endParaRPr lang="en-US" sz="1600" dirty="0"/>
          </a:p>
          <a:p>
            <a:pPr>
              <a:buNone/>
            </a:pPr>
            <a:r>
              <a:rPr lang="en-US" sz="1600" dirty="0"/>
              <a:t>Simplify business banking with digital servicing, trade and supply chain finance, cash management, and virtual accounts for greater efficiency and financial control.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97743D-EFF7-B760-1DEE-E07785527EF6}"/>
              </a:ext>
            </a:extLst>
          </p:cNvPr>
          <p:cNvSpPr txBox="1"/>
          <p:nvPr/>
        </p:nvSpPr>
        <p:spPr>
          <a:xfrm>
            <a:off x="1698309" y="4778651"/>
            <a:ext cx="986109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/>
              <a:t>Doorstep Banking</a:t>
            </a:r>
            <a:endParaRPr lang="en-US" sz="1600" dirty="0"/>
          </a:p>
          <a:p>
            <a:pPr>
              <a:buNone/>
            </a:pPr>
            <a:r>
              <a:rPr lang="en-US" sz="1600" dirty="0"/>
              <a:t>Extend banking through distributed agents serving remote and underserved markets, with real-time settlements and built-in compliance for secure, efficient operations.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CA402F-8AFD-440A-3FB3-E44031B19BC2}"/>
              </a:ext>
            </a:extLst>
          </p:cNvPr>
          <p:cNvSpPr txBox="1"/>
          <p:nvPr/>
        </p:nvSpPr>
        <p:spPr>
          <a:xfrm>
            <a:off x="1698308" y="5822002"/>
            <a:ext cx="986109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/>
              <a:t>Lending Solutions</a:t>
            </a:r>
            <a:endParaRPr lang="en-US" sz="1600" dirty="0"/>
          </a:p>
          <a:p>
            <a:pPr>
              <a:buNone/>
            </a:pPr>
            <a:r>
              <a:rPr lang="en-US" sz="1600" dirty="0"/>
              <a:t>Accelerate lending with fast loan origination, seamless servicing, intelligent collections, and automated processes across the entire lending lifecycle.</a:t>
            </a:r>
          </a:p>
        </p:txBody>
      </p:sp>
    </p:spTree>
    <p:extLst>
      <p:ext uri="{BB962C8B-B14F-4D97-AF65-F5344CB8AC3E}">
        <p14:creationId xmlns:p14="http://schemas.microsoft.com/office/powerpoint/2010/main" val="1827875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39BCEFE-4C67-4E45-9B20-8CC69901CE2B}"/>
              </a:ext>
            </a:extLst>
          </p:cNvPr>
          <p:cNvSpPr>
            <a:spLocks/>
          </p:cNvSpPr>
          <p:nvPr/>
        </p:nvSpPr>
        <p:spPr>
          <a:xfrm rot="16200000">
            <a:off x="3817132" y="1644407"/>
            <a:ext cx="4562722" cy="4562722"/>
          </a:xfrm>
          <a:custGeom>
            <a:avLst/>
            <a:gdLst>
              <a:gd name="connsiteX0" fmla="*/ 3951514 w 5268686"/>
              <a:gd name="connsiteY0" fmla="*/ 0 h 5268686"/>
              <a:gd name="connsiteX1" fmla="*/ 5268686 w 5268686"/>
              <a:gd name="connsiteY1" fmla="*/ 1317172 h 5268686"/>
              <a:gd name="connsiteX2" fmla="*/ 5268685 w 5268686"/>
              <a:gd name="connsiteY2" fmla="*/ 1317172 h 5268686"/>
              <a:gd name="connsiteX3" fmla="*/ 4086186 w 5268686"/>
              <a:gd name="connsiteY3" fmla="*/ 2627544 h 5268686"/>
              <a:gd name="connsiteX4" fmla="*/ 3951533 w 5268686"/>
              <a:gd name="connsiteY4" fmla="*/ 2634343 h 5268686"/>
              <a:gd name="connsiteX5" fmla="*/ 3951515 w 5268686"/>
              <a:gd name="connsiteY5" fmla="*/ 2634343 h 5268686"/>
              <a:gd name="connsiteX6" fmla="*/ 3951514 w 5268686"/>
              <a:gd name="connsiteY6" fmla="*/ 2634343 h 5268686"/>
              <a:gd name="connsiteX7" fmla="*/ 3467322 w 5268686"/>
              <a:gd name="connsiteY7" fmla="*/ 2634343 h 5268686"/>
              <a:gd name="connsiteX8" fmla="*/ 2634343 w 5268686"/>
              <a:gd name="connsiteY8" fmla="*/ 3467322 h 5268686"/>
              <a:gd name="connsiteX9" fmla="*/ 2634343 w 5268686"/>
              <a:gd name="connsiteY9" fmla="*/ 3951494 h 5268686"/>
              <a:gd name="connsiteX10" fmla="*/ 2634343 w 5268686"/>
              <a:gd name="connsiteY10" fmla="*/ 3951495 h 5268686"/>
              <a:gd name="connsiteX11" fmla="*/ 2634343 w 5268686"/>
              <a:gd name="connsiteY11" fmla="*/ 3951514 h 5268686"/>
              <a:gd name="connsiteX12" fmla="*/ 1317171 w 5268686"/>
              <a:gd name="connsiteY12" fmla="*/ 5268686 h 5268686"/>
              <a:gd name="connsiteX13" fmla="*/ 1317172 w 5268686"/>
              <a:gd name="connsiteY13" fmla="*/ 5268685 h 5268686"/>
              <a:gd name="connsiteX14" fmla="*/ 6800 w 5268686"/>
              <a:gd name="connsiteY14" fmla="*/ 4086186 h 5268686"/>
              <a:gd name="connsiteX15" fmla="*/ 0 w 5268686"/>
              <a:gd name="connsiteY15" fmla="*/ 3951514 h 5268686"/>
              <a:gd name="connsiteX16" fmla="*/ 6800 w 5268686"/>
              <a:gd name="connsiteY16" fmla="*/ 3816841 h 5268686"/>
              <a:gd name="connsiteX17" fmla="*/ 1317172 w 5268686"/>
              <a:gd name="connsiteY17" fmla="*/ 2634342 h 5268686"/>
              <a:gd name="connsiteX18" fmla="*/ 1317193 w 5268686"/>
              <a:gd name="connsiteY18" fmla="*/ 2634343 h 5268686"/>
              <a:gd name="connsiteX19" fmla="*/ 1801364 w 5268686"/>
              <a:gd name="connsiteY19" fmla="*/ 2634343 h 5268686"/>
              <a:gd name="connsiteX20" fmla="*/ 2634343 w 5268686"/>
              <a:gd name="connsiteY20" fmla="*/ 1801364 h 5268686"/>
              <a:gd name="connsiteX21" fmla="*/ 2634343 w 5268686"/>
              <a:gd name="connsiteY21" fmla="*/ 1317188 h 5268686"/>
              <a:gd name="connsiteX22" fmla="*/ 2634342 w 5268686"/>
              <a:gd name="connsiteY22" fmla="*/ 1317171 h 5268686"/>
              <a:gd name="connsiteX23" fmla="*/ 2641142 w 5268686"/>
              <a:gd name="connsiteY23" fmla="*/ 1182499 h 5268686"/>
              <a:gd name="connsiteX24" fmla="*/ 3951514 w 5268686"/>
              <a:gd name="connsiteY24" fmla="*/ 0 h 526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68686" h="5268686">
                <a:moveTo>
                  <a:pt x="3951514" y="0"/>
                </a:moveTo>
                <a:cubicBezTo>
                  <a:pt x="4678968" y="0"/>
                  <a:pt x="5268686" y="589718"/>
                  <a:pt x="5268686" y="1317172"/>
                </a:cubicBezTo>
                <a:lnTo>
                  <a:pt x="5268685" y="1317172"/>
                </a:lnTo>
                <a:cubicBezTo>
                  <a:pt x="5268685" y="1999160"/>
                  <a:pt x="4750378" y="2560091"/>
                  <a:pt x="4086186" y="2627544"/>
                </a:cubicBezTo>
                <a:lnTo>
                  <a:pt x="3951533" y="2634343"/>
                </a:lnTo>
                <a:lnTo>
                  <a:pt x="3951515" y="2634343"/>
                </a:lnTo>
                <a:lnTo>
                  <a:pt x="3951514" y="2634343"/>
                </a:lnTo>
                <a:lnTo>
                  <a:pt x="3467322" y="2634343"/>
                </a:lnTo>
                <a:cubicBezTo>
                  <a:pt x="3007280" y="2634343"/>
                  <a:pt x="2634343" y="3007280"/>
                  <a:pt x="2634343" y="3467322"/>
                </a:cubicBezTo>
                <a:lnTo>
                  <a:pt x="2634343" y="3951494"/>
                </a:lnTo>
                <a:lnTo>
                  <a:pt x="2634343" y="3951495"/>
                </a:lnTo>
                <a:lnTo>
                  <a:pt x="2634343" y="3951514"/>
                </a:lnTo>
                <a:cubicBezTo>
                  <a:pt x="2634343" y="4678968"/>
                  <a:pt x="2044625" y="5268686"/>
                  <a:pt x="1317171" y="5268686"/>
                </a:cubicBezTo>
                <a:lnTo>
                  <a:pt x="1317172" y="5268685"/>
                </a:lnTo>
                <a:cubicBezTo>
                  <a:pt x="635184" y="5268685"/>
                  <a:pt x="74253" y="4750378"/>
                  <a:pt x="6800" y="4086186"/>
                </a:cubicBezTo>
                <a:lnTo>
                  <a:pt x="0" y="3951514"/>
                </a:lnTo>
                <a:lnTo>
                  <a:pt x="6800" y="3816841"/>
                </a:lnTo>
                <a:cubicBezTo>
                  <a:pt x="74253" y="3152649"/>
                  <a:pt x="635184" y="2634342"/>
                  <a:pt x="1317172" y="2634342"/>
                </a:cubicBezTo>
                <a:lnTo>
                  <a:pt x="1317193" y="2634343"/>
                </a:lnTo>
                <a:lnTo>
                  <a:pt x="1801364" y="2634343"/>
                </a:lnTo>
                <a:cubicBezTo>
                  <a:pt x="2261406" y="2634343"/>
                  <a:pt x="2634343" y="2261406"/>
                  <a:pt x="2634343" y="1801364"/>
                </a:cubicBezTo>
                <a:lnTo>
                  <a:pt x="2634343" y="1317188"/>
                </a:lnTo>
                <a:lnTo>
                  <a:pt x="2634342" y="1317171"/>
                </a:lnTo>
                <a:lnTo>
                  <a:pt x="2641142" y="1182499"/>
                </a:lnTo>
                <a:cubicBezTo>
                  <a:pt x="2708595" y="518307"/>
                  <a:pt x="3269526" y="0"/>
                  <a:pt x="3951514" y="0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BF934A-AC70-BE3E-84BE-A7A3995B1D23}"/>
              </a:ext>
            </a:extLst>
          </p:cNvPr>
          <p:cNvGrpSpPr/>
          <p:nvPr/>
        </p:nvGrpSpPr>
        <p:grpSpPr>
          <a:xfrm>
            <a:off x="5798172" y="1644406"/>
            <a:ext cx="5163364" cy="4562722"/>
            <a:chOff x="5574322" y="1166622"/>
            <a:chExt cx="5120394" cy="45247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CE6778-62CE-2C5D-E6BC-C4774A0A07D0}"/>
                </a:ext>
              </a:extLst>
            </p:cNvPr>
            <p:cNvGrpSpPr/>
            <p:nvPr/>
          </p:nvGrpSpPr>
          <p:grpSpPr>
            <a:xfrm rot="2700000">
              <a:off x="5872143" y="868801"/>
              <a:ext cx="4524751" cy="5120394"/>
              <a:chOff x="3461656" y="447869"/>
              <a:chExt cx="5268686" cy="5962262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A5877430-6EAC-4FE1-16CD-5EE262008ED6}"/>
                  </a:ext>
                </a:extLst>
              </p:cNvPr>
              <p:cNvSpPr>
                <a:spLocks/>
              </p:cNvSpPr>
              <p:nvPr/>
            </p:nvSpPr>
            <p:spPr>
              <a:xfrm rot="18900000">
                <a:off x="3461656" y="794657"/>
                <a:ext cx="5268686" cy="5268686"/>
              </a:xfrm>
              <a:custGeom>
                <a:avLst/>
                <a:gdLst>
                  <a:gd name="connsiteX0" fmla="*/ 3951514 w 5268686"/>
                  <a:gd name="connsiteY0" fmla="*/ 0 h 5268686"/>
                  <a:gd name="connsiteX1" fmla="*/ 5268686 w 5268686"/>
                  <a:gd name="connsiteY1" fmla="*/ 1317172 h 5268686"/>
                  <a:gd name="connsiteX2" fmla="*/ 5268685 w 5268686"/>
                  <a:gd name="connsiteY2" fmla="*/ 1317172 h 5268686"/>
                  <a:gd name="connsiteX3" fmla="*/ 4086186 w 5268686"/>
                  <a:gd name="connsiteY3" fmla="*/ 2627544 h 5268686"/>
                  <a:gd name="connsiteX4" fmla="*/ 3951533 w 5268686"/>
                  <a:gd name="connsiteY4" fmla="*/ 2634343 h 5268686"/>
                  <a:gd name="connsiteX5" fmla="*/ 3951515 w 5268686"/>
                  <a:gd name="connsiteY5" fmla="*/ 2634343 h 5268686"/>
                  <a:gd name="connsiteX6" fmla="*/ 3951514 w 5268686"/>
                  <a:gd name="connsiteY6" fmla="*/ 2634343 h 5268686"/>
                  <a:gd name="connsiteX7" fmla="*/ 3467322 w 5268686"/>
                  <a:gd name="connsiteY7" fmla="*/ 2634343 h 5268686"/>
                  <a:gd name="connsiteX8" fmla="*/ 2634343 w 5268686"/>
                  <a:gd name="connsiteY8" fmla="*/ 3467322 h 5268686"/>
                  <a:gd name="connsiteX9" fmla="*/ 2634343 w 5268686"/>
                  <a:gd name="connsiteY9" fmla="*/ 3951494 h 5268686"/>
                  <a:gd name="connsiteX10" fmla="*/ 2634343 w 5268686"/>
                  <a:gd name="connsiteY10" fmla="*/ 3951495 h 5268686"/>
                  <a:gd name="connsiteX11" fmla="*/ 2634343 w 5268686"/>
                  <a:gd name="connsiteY11" fmla="*/ 3951514 h 5268686"/>
                  <a:gd name="connsiteX12" fmla="*/ 1317171 w 5268686"/>
                  <a:gd name="connsiteY12" fmla="*/ 5268686 h 5268686"/>
                  <a:gd name="connsiteX13" fmla="*/ 1317172 w 5268686"/>
                  <a:gd name="connsiteY13" fmla="*/ 5268685 h 5268686"/>
                  <a:gd name="connsiteX14" fmla="*/ 6800 w 5268686"/>
                  <a:gd name="connsiteY14" fmla="*/ 4086186 h 5268686"/>
                  <a:gd name="connsiteX15" fmla="*/ 0 w 5268686"/>
                  <a:gd name="connsiteY15" fmla="*/ 3951514 h 5268686"/>
                  <a:gd name="connsiteX16" fmla="*/ 6800 w 5268686"/>
                  <a:gd name="connsiteY16" fmla="*/ 3816841 h 5268686"/>
                  <a:gd name="connsiteX17" fmla="*/ 1317172 w 5268686"/>
                  <a:gd name="connsiteY17" fmla="*/ 2634342 h 5268686"/>
                  <a:gd name="connsiteX18" fmla="*/ 1317193 w 5268686"/>
                  <a:gd name="connsiteY18" fmla="*/ 2634343 h 5268686"/>
                  <a:gd name="connsiteX19" fmla="*/ 1801364 w 5268686"/>
                  <a:gd name="connsiteY19" fmla="*/ 2634343 h 5268686"/>
                  <a:gd name="connsiteX20" fmla="*/ 2634343 w 5268686"/>
                  <a:gd name="connsiteY20" fmla="*/ 1801364 h 5268686"/>
                  <a:gd name="connsiteX21" fmla="*/ 2634343 w 5268686"/>
                  <a:gd name="connsiteY21" fmla="*/ 1317188 h 5268686"/>
                  <a:gd name="connsiteX22" fmla="*/ 2634342 w 5268686"/>
                  <a:gd name="connsiteY22" fmla="*/ 1317171 h 5268686"/>
                  <a:gd name="connsiteX23" fmla="*/ 2641142 w 5268686"/>
                  <a:gd name="connsiteY23" fmla="*/ 1182499 h 5268686"/>
                  <a:gd name="connsiteX24" fmla="*/ 3951514 w 5268686"/>
                  <a:gd name="connsiteY24" fmla="*/ 0 h 526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268686" h="5268686">
                    <a:moveTo>
                      <a:pt x="3951514" y="0"/>
                    </a:moveTo>
                    <a:cubicBezTo>
                      <a:pt x="4678968" y="0"/>
                      <a:pt x="5268686" y="589718"/>
                      <a:pt x="5268686" y="1317172"/>
                    </a:cubicBezTo>
                    <a:lnTo>
                      <a:pt x="5268685" y="1317172"/>
                    </a:lnTo>
                    <a:cubicBezTo>
                      <a:pt x="5268685" y="1999160"/>
                      <a:pt x="4750378" y="2560091"/>
                      <a:pt x="4086186" y="2627544"/>
                    </a:cubicBezTo>
                    <a:lnTo>
                      <a:pt x="3951533" y="2634343"/>
                    </a:lnTo>
                    <a:lnTo>
                      <a:pt x="3951515" y="2634343"/>
                    </a:lnTo>
                    <a:lnTo>
                      <a:pt x="3951514" y="2634343"/>
                    </a:lnTo>
                    <a:lnTo>
                      <a:pt x="3467322" y="2634343"/>
                    </a:lnTo>
                    <a:cubicBezTo>
                      <a:pt x="3007280" y="2634343"/>
                      <a:pt x="2634343" y="3007280"/>
                      <a:pt x="2634343" y="3467322"/>
                    </a:cubicBezTo>
                    <a:lnTo>
                      <a:pt x="2634343" y="3951494"/>
                    </a:lnTo>
                    <a:lnTo>
                      <a:pt x="2634343" y="3951495"/>
                    </a:lnTo>
                    <a:lnTo>
                      <a:pt x="2634343" y="3951514"/>
                    </a:lnTo>
                    <a:cubicBezTo>
                      <a:pt x="2634343" y="4678968"/>
                      <a:pt x="2044625" y="5268686"/>
                      <a:pt x="1317171" y="5268686"/>
                    </a:cubicBezTo>
                    <a:lnTo>
                      <a:pt x="1317172" y="5268685"/>
                    </a:lnTo>
                    <a:cubicBezTo>
                      <a:pt x="635184" y="5268685"/>
                      <a:pt x="74253" y="4750378"/>
                      <a:pt x="6800" y="4086186"/>
                    </a:cubicBezTo>
                    <a:lnTo>
                      <a:pt x="0" y="3951514"/>
                    </a:lnTo>
                    <a:lnTo>
                      <a:pt x="6800" y="3816841"/>
                    </a:lnTo>
                    <a:cubicBezTo>
                      <a:pt x="74253" y="3152649"/>
                      <a:pt x="635184" y="2634342"/>
                      <a:pt x="1317172" y="2634342"/>
                    </a:cubicBezTo>
                    <a:lnTo>
                      <a:pt x="1317193" y="2634343"/>
                    </a:lnTo>
                    <a:lnTo>
                      <a:pt x="1801364" y="2634343"/>
                    </a:lnTo>
                    <a:cubicBezTo>
                      <a:pt x="2261406" y="2634343"/>
                      <a:pt x="2634343" y="2261406"/>
                      <a:pt x="2634343" y="1801364"/>
                    </a:cubicBezTo>
                    <a:lnTo>
                      <a:pt x="2634343" y="1317188"/>
                    </a:lnTo>
                    <a:lnTo>
                      <a:pt x="2634342" y="1317171"/>
                    </a:lnTo>
                    <a:lnTo>
                      <a:pt x="2641142" y="1182499"/>
                    </a:lnTo>
                    <a:cubicBezTo>
                      <a:pt x="2708595" y="518307"/>
                      <a:pt x="3269526" y="0"/>
                      <a:pt x="3951514" y="0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5880D62-6409-261F-8CC7-0693F019EB7A}"/>
                  </a:ext>
                </a:extLst>
              </p:cNvPr>
              <p:cNvSpPr/>
              <p:nvPr/>
            </p:nvSpPr>
            <p:spPr>
              <a:xfrm>
                <a:off x="4966994" y="447869"/>
                <a:ext cx="2258008" cy="225800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FB87B4C-5C7B-4E0B-7A56-C450E3891605}"/>
                  </a:ext>
                </a:extLst>
              </p:cNvPr>
              <p:cNvSpPr/>
              <p:nvPr/>
            </p:nvSpPr>
            <p:spPr>
              <a:xfrm>
                <a:off x="4966994" y="4152123"/>
                <a:ext cx="2258008" cy="225800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232AC4-E034-E4EB-CA0E-29F1F5AC4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84127" y="1782227"/>
              <a:ext cx="950238" cy="11202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3C334A-1F41-793E-46EF-55F29536F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0683" y="4005453"/>
              <a:ext cx="1100275" cy="113664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D4DA4B-0B4A-1D99-A342-BE6CBA43C76C}"/>
              </a:ext>
            </a:extLst>
          </p:cNvPr>
          <p:cNvGrpSpPr/>
          <p:nvPr/>
        </p:nvGrpSpPr>
        <p:grpSpPr>
          <a:xfrm>
            <a:off x="1235453" y="1644408"/>
            <a:ext cx="5163364" cy="4562722"/>
            <a:chOff x="1049574" y="1166623"/>
            <a:chExt cx="5120394" cy="452475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4DBBBC2-7815-2F7D-0AFB-33BAEBA33A74}"/>
                </a:ext>
              </a:extLst>
            </p:cNvPr>
            <p:cNvGrpSpPr/>
            <p:nvPr/>
          </p:nvGrpSpPr>
          <p:grpSpPr>
            <a:xfrm rot="2700000">
              <a:off x="1347395" y="868802"/>
              <a:ext cx="4524751" cy="5120394"/>
              <a:chOff x="3461656" y="447869"/>
              <a:chExt cx="5268686" cy="5962262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FBB9E9A3-B962-4081-6AE6-E7ACBA727692}"/>
                  </a:ext>
                </a:extLst>
              </p:cNvPr>
              <p:cNvSpPr>
                <a:spLocks/>
              </p:cNvSpPr>
              <p:nvPr/>
            </p:nvSpPr>
            <p:spPr>
              <a:xfrm rot="18900000">
                <a:off x="3461656" y="794657"/>
                <a:ext cx="5268686" cy="5268686"/>
              </a:xfrm>
              <a:custGeom>
                <a:avLst/>
                <a:gdLst>
                  <a:gd name="connsiteX0" fmla="*/ 3951514 w 5268686"/>
                  <a:gd name="connsiteY0" fmla="*/ 0 h 5268686"/>
                  <a:gd name="connsiteX1" fmla="*/ 5268686 w 5268686"/>
                  <a:gd name="connsiteY1" fmla="*/ 1317172 h 5268686"/>
                  <a:gd name="connsiteX2" fmla="*/ 5268685 w 5268686"/>
                  <a:gd name="connsiteY2" fmla="*/ 1317172 h 5268686"/>
                  <a:gd name="connsiteX3" fmla="*/ 4086186 w 5268686"/>
                  <a:gd name="connsiteY3" fmla="*/ 2627544 h 5268686"/>
                  <a:gd name="connsiteX4" fmla="*/ 3951533 w 5268686"/>
                  <a:gd name="connsiteY4" fmla="*/ 2634343 h 5268686"/>
                  <a:gd name="connsiteX5" fmla="*/ 3951515 w 5268686"/>
                  <a:gd name="connsiteY5" fmla="*/ 2634343 h 5268686"/>
                  <a:gd name="connsiteX6" fmla="*/ 3951514 w 5268686"/>
                  <a:gd name="connsiteY6" fmla="*/ 2634343 h 5268686"/>
                  <a:gd name="connsiteX7" fmla="*/ 3467322 w 5268686"/>
                  <a:gd name="connsiteY7" fmla="*/ 2634343 h 5268686"/>
                  <a:gd name="connsiteX8" fmla="*/ 2634343 w 5268686"/>
                  <a:gd name="connsiteY8" fmla="*/ 3467322 h 5268686"/>
                  <a:gd name="connsiteX9" fmla="*/ 2634343 w 5268686"/>
                  <a:gd name="connsiteY9" fmla="*/ 3951494 h 5268686"/>
                  <a:gd name="connsiteX10" fmla="*/ 2634343 w 5268686"/>
                  <a:gd name="connsiteY10" fmla="*/ 3951495 h 5268686"/>
                  <a:gd name="connsiteX11" fmla="*/ 2634343 w 5268686"/>
                  <a:gd name="connsiteY11" fmla="*/ 3951514 h 5268686"/>
                  <a:gd name="connsiteX12" fmla="*/ 1317171 w 5268686"/>
                  <a:gd name="connsiteY12" fmla="*/ 5268686 h 5268686"/>
                  <a:gd name="connsiteX13" fmla="*/ 1317172 w 5268686"/>
                  <a:gd name="connsiteY13" fmla="*/ 5268685 h 5268686"/>
                  <a:gd name="connsiteX14" fmla="*/ 6800 w 5268686"/>
                  <a:gd name="connsiteY14" fmla="*/ 4086186 h 5268686"/>
                  <a:gd name="connsiteX15" fmla="*/ 0 w 5268686"/>
                  <a:gd name="connsiteY15" fmla="*/ 3951514 h 5268686"/>
                  <a:gd name="connsiteX16" fmla="*/ 6800 w 5268686"/>
                  <a:gd name="connsiteY16" fmla="*/ 3816841 h 5268686"/>
                  <a:gd name="connsiteX17" fmla="*/ 1317172 w 5268686"/>
                  <a:gd name="connsiteY17" fmla="*/ 2634342 h 5268686"/>
                  <a:gd name="connsiteX18" fmla="*/ 1317193 w 5268686"/>
                  <a:gd name="connsiteY18" fmla="*/ 2634343 h 5268686"/>
                  <a:gd name="connsiteX19" fmla="*/ 1801364 w 5268686"/>
                  <a:gd name="connsiteY19" fmla="*/ 2634343 h 5268686"/>
                  <a:gd name="connsiteX20" fmla="*/ 2634343 w 5268686"/>
                  <a:gd name="connsiteY20" fmla="*/ 1801364 h 5268686"/>
                  <a:gd name="connsiteX21" fmla="*/ 2634343 w 5268686"/>
                  <a:gd name="connsiteY21" fmla="*/ 1317188 h 5268686"/>
                  <a:gd name="connsiteX22" fmla="*/ 2634342 w 5268686"/>
                  <a:gd name="connsiteY22" fmla="*/ 1317171 h 5268686"/>
                  <a:gd name="connsiteX23" fmla="*/ 2641142 w 5268686"/>
                  <a:gd name="connsiteY23" fmla="*/ 1182499 h 5268686"/>
                  <a:gd name="connsiteX24" fmla="*/ 3951514 w 5268686"/>
                  <a:gd name="connsiteY24" fmla="*/ 0 h 526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268686" h="5268686">
                    <a:moveTo>
                      <a:pt x="3951514" y="0"/>
                    </a:moveTo>
                    <a:cubicBezTo>
                      <a:pt x="4678968" y="0"/>
                      <a:pt x="5268686" y="589718"/>
                      <a:pt x="5268686" y="1317172"/>
                    </a:cubicBezTo>
                    <a:lnTo>
                      <a:pt x="5268685" y="1317172"/>
                    </a:lnTo>
                    <a:cubicBezTo>
                      <a:pt x="5268685" y="1999160"/>
                      <a:pt x="4750378" y="2560091"/>
                      <a:pt x="4086186" y="2627544"/>
                    </a:cubicBezTo>
                    <a:lnTo>
                      <a:pt x="3951533" y="2634343"/>
                    </a:lnTo>
                    <a:lnTo>
                      <a:pt x="3951515" y="2634343"/>
                    </a:lnTo>
                    <a:lnTo>
                      <a:pt x="3951514" y="2634343"/>
                    </a:lnTo>
                    <a:lnTo>
                      <a:pt x="3467322" y="2634343"/>
                    </a:lnTo>
                    <a:cubicBezTo>
                      <a:pt x="3007280" y="2634343"/>
                      <a:pt x="2634343" y="3007280"/>
                      <a:pt x="2634343" y="3467322"/>
                    </a:cubicBezTo>
                    <a:lnTo>
                      <a:pt x="2634343" y="3951494"/>
                    </a:lnTo>
                    <a:lnTo>
                      <a:pt x="2634343" y="3951495"/>
                    </a:lnTo>
                    <a:lnTo>
                      <a:pt x="2634343" y="3951514"/>
                    </a:lnTo>
                    <a:cubicBezTo>
                      <a:pt x="2634343" y="4678968"/>
                      <a:pt x="2044625" y="5268686"/>
                      <a:pt x="1317171" y="5268686"/>
                    </a:cubicBezTo>
                    <a:lnTo>
                      <a:pt x="1317172" y="5268685"/>
                    </a:lnTo>
                    <a:cubicBezTo>
                      <a:pt x="635184" y="5268685"/>
                      <a:pt x="74253" y="4750378"/>
                      <a:pt x="6800" y="4086186"/>
                    </a:cubicBezTo>
                    <a:lnTo>
                      <a:pt x="0" y="3951514"/>
                    </a:lnTo>
                    <a:lnTo>
                      <a:pt x="6800" y="3816841"/>
                    </a:lnTo>
                    <a:cubicBezTo>
                      <a:pt x="74253" y="3152649"/>
                      <a:pt x="635184" y="2634342"/>
                      <a:pt x="1317172" y="2634342"/>
                    </a:cubicBezTo>
                    <a:lnTo>
                      <a:pt x="1317193" y="2634343"/>
                    </a:lnTo>
                    <a:lnTo>
                      <a:pt x="1801364" y="2634343"/>
                    </a:lnTo>
                    <a:cubicBezTo>
                      <a:pt x="2261406" y="2634343"/>
                      <a:pt x="2634343" y="2261406"/>
                      <a:pt x="2634343" y="1801364"/>
                    </a:cubicBezTo>
                    <a:lnTo>
                      <a:pt x="2634343" y="1317188"/>
                    </a:lnTo>
                    <a:lnTo>
                      <a:pt x="2634342" y="1317171"/>
                    </a:lnTo>
                    <a:lnTo>
                      <a:pt x="2641142" y="1182499"/>
                    </a:lnTo>
                    <a:cubicBezTo>
                      <a:pt x="2708595" y="518307"/>
                      <a:pt x="3269526" y="0"/>
                      <a:pt x="3951514" y="0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C585BFA-4B14-63F8-FC06-51B29B2F7AA5}"/>
                  </a:ext>
                </a:extLst>
              </p:cNvPr>
              <p:cNvSpPr/>
              <p:nvPr/>
            </p:nvSpPr>
            <p:spPr>
              <a:xfrm>
                <a:off x="4966994" y="447869"/>
                <a:ext cx="2258008" cy="225800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6944E1C-FDB5-4E66-B877-675E5A7368B7}"/>
                  </a:ext>
                </a:extLst>
              </p:cNvPr>
              <p:cNvSpPr/>
              <p:nvPr/>
            </p:nvSpPr>
            <p:spPr>
              <a:xfrm>
                <a:off x="4966994" y="4152123"/>
                <a:ext cx="2258008" cy="225800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DD2459-DCAA-AE33-AAA7-DF719D49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051" y="4090838"/>
              <a:ext cx="963878" cy="9638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C6D198-6BA2-3259-3CF8-F718550E9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4398" y="1728359"/>
              <a:ext cx="1070578" cy="122801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3CCE2F-9B47-A711-DE54-2EA6850450BF}"/>
              </a:ext>
            </a:extLst>
          </p:cNvPr>
          <p:cNvGrpSpPr/>
          <p:nvPr/>
        </p:nvGrpSpPr>
        <p:grpSpPr>
          <a:xfrm>
            <a:off x="4011712" y="4408185"/>
            <a:ext cx="1879798" cy="1168990"/>
            <a:chOff x="1289955" y="1730662"/>
            <a:chExt cx="1864153" cy="115926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119155-9326-55A0-BE45-F92EE67CFED6}"/>
                </a:ext>
              </a:extLst>
            </p:cNvPr>
            <p:cNvSpPr txBox="1"/>
            <p:nvPr/>
          </p:nvSpPr>
          <p:spPr>
            <a:xfrm>
              <a:off x="1289955" y="1730662"/>
              <a:ext cx="1864153" cy="579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292929"/>
                  </a:solidFill>
                </a:rPr>
                <a:t>True Omnichannel Experience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256276-3214-A375-D470-DE5195526CC9}"/>
                </a:ext>
              </a:extLst>
            </p:cNvPr>
            <p:cNvSpPr txBox="1"/>
            <p:nvPr/>
          </p:nvSpPr>
          <p:spPr>
            <a:xfrm>
              <a:off x="1293590" y="2294755"/>
              <a:ext cx="1832215" cy="59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Provides a seamless user journey across all devices with a single codebase.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3E2FB7-598C-A282-CD64-79CA8A1BD92C}"/>
              </a:ext>
            </a:extLst>
          </p:cNvPr>
          <p:cNvGrpSpPr/>
          <p:nvPr/>
        </p:nvGrpSpPr>
        <p:grpSpPr>
          <a:xfrm>
            <a:off x="6310429" y="2011364"/>
            <a:ext cx="1857490" cy="1393901"/>
            <a:chOff x="1312689" y="1419176"/>
            <a:chExt cx="1842030" cy="138230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91DECA8-1622-4294-8122-A2175C460432}"/>
                </a:ext>
              </a:extLst>
            </p:cNvPr>
            <p:cNvSpPr txBox="1"/>
            <p:nvPr/>
          </p:nvSpPr>
          <p:spPr>
            <a:xfrm>
              <a:off x="1312689" y="1419176"/>
              <a:ext cx="1806386" cy="579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292929"/>
                  </a:solidFill>
                </a:rPr>
                <a:t>AI-Powered Personalization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92AD6BB-7DB2-3054-544B-6D0CC8E880A3}"/>
                </a:ext>
              </a:extLst>
            </p:cNvPr>
            <p:cNvSpPr txBox="1"/>
            <p:nvPr/>
          </p:nvSpPr>
          <p:spPr>
            <a:xfrm>
              <a:off x="1322504" y="2038439"/>
              <a:ext cx="1832215" cy="763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 hyper-personalized banking experiences through insights and product recommendations.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FEDA42-7163-953D-E020-BF34AFE06E4D}"/>
              </a:ext>
            </a:extLst>
          </p:cNvPr>
          <p:cNvGrpSpPr/>
          <p:nvPr/>
        </p:nvGrpSpPr>
        <p:grpSpPr>
          <a:xfrm>
            <a:off x="8745866" y="4465472"/>
            <a:ext cx="2328668" cy="1227348"/>
            <a:chOff x="1289954" y="1730662"/>
            <a:chExt cx="2309285" cy="121713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61E7DB8-F4BD-C384-B35E-2DA7C5B5D631}"/>
                </a:ext>
              </a:extLst>
            </p:cNvPr>
            <p:cNvSpPr txBox="1"/>
            <p:nvPr/>
          </p:nvSpPr>
          <p:spPr>
            <a:xfrm>
              <a:off x="1289954" y="1730662"/>
              <a:ext cx="2309285" cy="579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292929"/>
                  </a:solidFill>
                </a:rPr>
                <a:t>Enterprise-Grade Security &amp; Compliance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74471F-060C-4ACA-CBFA-E5DC57D0AC77}"/>
                </a:ext>
              </a:extLst>
            </p:cNvPr>
            <p:cNvSpPr txBox="1"/>
            <p:nvPr/>
          </p:nvSpPr>
          <p:spPr>
            <a:xfrm>
              <a:off x="1293350" y="2352628"/>
              <a:ext cx="1832215" cy="595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Multi-layered security framework, regularly audited by Veracode.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515369-A3A4-6AF2-C36A-026CCD07284D}"/>
              </a:ext>
            </a:extLst>
          </p:cNvPr>
          <p:cNvGrpSpPr/>
          <p:nvPr/>
        </p:nvGrpSpPr>
        <p:grpSpPr>
          <a:xfrm>
            <a:off x="1731749" y="2441412"/>
            <a:ext cx="1847592" cy="1182590"/>
            <a:chOff x="1284804" y="1730662"/>
            <a:chExt cx="1832215" cy="117274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496BCF-07CD-2536-E120-6091DD6778A8}"/>
                </a:ext>
              </a:extLst>
            </p:cNvPr>
            <p:cNvSpPr txBox="1"/>
            <p:nvPr/>
          </p:nvSpPr>
          <p:spPr>
            <a:xfrm>
              <a:off x="1289955" y="1730662"/>
              <a:ext cx="1155140" cy="529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292929"/>
                  </a:solidFill>
                </a:rPr>
                <a:t>MACH</a:t>
              </a:r>
            </a:p>
            <a:p>
              <a:r>
                <a:rPr lang="en-US" sz="1600" dirty="0">
                  <a:solidFill>
                    <a:srgbClr val="292929"/>
                  </a:solidFill>
                </a:rPr>
                <a:t>Architecture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C9715C-F7F3-1D55-7657-1CECB7EADC6D}"/>
                </a:ext>
              </a:extLst>
            </p:cNvPr>
            <p:cNvSpPr txBox="1"/>
            <p:nvPr/>
          </p:nvSpPr>
          <p:spPr>
            <a:xfrm>
              <a:off x="1284804" y="2308241"/>
              <a:ext cx="1832215" cy="59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modular and </a:t>
              </a:r>
            </a:p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cloud-native approach to future-proof innovation.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686F962-A1E2-C7DB-8836-B1F628E73EAE}"/>
              </a:ext>
            </a:extLst>
          </p:cNvPr>
          <p:cNvSpPr txBox="1"/>
          <p:nvPr/>
        </p:nvSpPr>
        <p:spPr>
          <a:xfrm>
            <a:off x="2674329" y="883135"/>
            <a:ext cx="7229332" cy="4771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4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654C69-46F8-216D-D27A-56B5F9257D6D}"/>
              </a:ext>
            </a:extLst>
          </p:cNvPr>
          <p:cNvSpPr txBox="1"/>
          <p:nvPr/>
        </p:nvSpPr>
        <p:spPr>
          <a:xfrm>
            <a:off x="3993604" y="848519"/>
            <a:ext cx="4199391" cy="291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 | Flexible | Future-Proof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24F87986-F6AF-D68D-C521-588880E09320}"/>
              </a:ext>
            </a:extLst>
          </p:cNvPr>
          <p:cNvSpPr txBox="1">
            <a:spLocks/>
          </p:cNvSpPr>
          <p:nvPr/>
        </p:nvSpPr>
        <p:spPr>
          <a:xfrm>
            <a:off x="3116455" y="201048"/>
            <a:ext cx="5959090" cy="76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kern="1200" dirty="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Appzillon Digital Banking Platform</a:t>
            </a:r>
          </a:p>
        </p:txBody>
      </p:sp>
    </p:spTree>
    <p:extLst>
      <p:ext uri="{BB962C8B-B14F-4D97-AF65-F5344CB8AC3E}">
        <p14:creationId xmlns:p14="http://schemas.microsoft.com/office/powerpoint/2010/main" val="521443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878F4-1228-225B-575C-114DE71F4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73">
            <a:extLst>
              <a:ext uri="{FF2B5EF4-FFF2-40B4-BE49-F238E27FC236}">
                <a16:creationId xmlns:a16="http://schemas.microsoft.com/office/drawing/2014/main" id="{D65C8CF0-085E-0149-DD56-63068016A88C}"/>
              </a:ext>
            </a:extLst>
          </p:cNvPr>
          <p:cNvGrpSpPr/>
          <p:nvPr/>
        </p:nvGrpSpPr>
        <p:grpSpPr>
          <a:xfrm>
            <a:off x="3028647" y="-4031540"/>
            <a:ext cx="9175731" cy="10946105"/>
            <a:chOff x="3028647" y="1409699"/>
            <a:chExt cx="9175731" cy="10946105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3EFD791B-203E-D160-D4CA-53BFAE3BA966}"/>
                </a:ext>
              </a:extLst>
            </p:cNvPr>
            <p:cNvGrpSpPr/>
            <p:nvPr/>
          </p:nvGrpSpPr>
          <p:grpSpPr>
            <a:xfrm>
              <a:off x="9142883" y="1425556"/>
              <a:ext cx="3061495" cy="10930248"/>
              <a:chOff x="9142883" y="1425556"/>
              <a:chExt cx="3061495" cy="10930248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27218C0A-5D64-9F47-4B19-7E732B5AF556}"/>
                  </a:ext>
                </a:extLst>
              </p:cNvPr>
              <p:cNvGrpSpPr/>
              <p:nvPr/>
            </p:nvGrpSpPr>
            <p:grpSpPr>
              <a:xfrm rot="10800000">
                <a:off x="9150849" y="1425556"/>
                <a:ext cx="3050891" cy="10930248"/>
                <a:chOff x="13773034" y="10221880"/>
                <a:chExt cx="3050891" cy="10930248"/>
              </a:xfrm>
            </p:grpSpPr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255C48D2-3203-22AD-2D66-1D452CC65AF2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1665225"/>
                  <a:ext cx="3048000" cy="403860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16D4123A-900F-5AA5-44E7-9B6797AB6ACE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57038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Financial Inclusion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Reach Every Customer</a:t>
                  </a: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B8012355-AD33-8BE3-E6F5-EA2D1616B170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7113527"/>
                  <a:ext cx="3048000" cy="4038601"/>
                </a:xfrm>
                <a:prstGeom prst="rect">
                  <a:avLst/>
                </a:prstGeom>
                <a:solidFill>
                  <a:srgbClr val="2929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A237D416-2F43-626E-F27F-01D90D63C863}"/>
                    </a:ext>
                  </a:extLst>
                </p:cNvPr>
                <p:cNvSpPr/>
                <p:nvPr/>
              </p:nvSpPr>
              <p:spPr>
                <a:xfrm rot="10800000" flipH="1">
                  <a:off x="13774479" y="10221880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Superapp</a:t>
                  </a:r>
                  <a:endParaRPr lang="en-US" sz="2400" dirty="0">
                    <a:solidFill>
                      <a:srgbClr val="29292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Multiple Journeys For 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Lifestyle-driven Banking</a:t>
                  </a:r>
                </a:p>
              </p:txBody>
            </p:sp>
          </p:grpSp>
          <p:pic>
            <p:nvPicPr>
              <p:cNvPr id="185" name="Picture 184" descr="A person in traditional dress holding a phone&#10;&#10;AI-generated content may be incorrect.">
                <a:extLst>
                  <a:ext uri="{FF2B5EF4-FFF2-40B4-BE49-F238E27FC236}">
                    <a16:creationId xmlns:a16="http://schemas.microsoft.com/office/drawing/2014/main" id="{664B958F-922A-CE51-0F8E-AF4B245D5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68000"/>
              </a:blip>
              <a:srcRect l="23833"/>
              <a:stretch>
                <a:fillRect/>
              </a:stretch>
            </p:blipFill>
            <p:spPr>
              <a:xfrm>
                <a:off x="9150849" y="1443345"/>
                <a:ext cx="3053529" cy="4033049"/>
              </a:xfrm>
              <a:prstGeom prst="rect">
                <a:avLst/>
              </a:prstGeom>
            </p:spPr>
          </p:pic>
          <p:pic>
            <p:nvPicPr>
              <p:cNvPr id="186" name="Picture 185" descr="A person holding a phone&#10;&#10;AI-generated content may be incorrect.">
                <a:extLst>
                  <a:ext uri="{FF2B5EF4-FFF2-40B4-BE49-F238E27FC236}">
                    <a16:creationId xmlns:a16="http://schemas.microsoft.com/office/drawing/2014/main" id="{806151C9-C058-ABCD-F0E3-A1597EE52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68000"/>
              </a:blip>
              <a:srcRect l="11810" r="12152"/>
              <a:stretch>
                <a:fillRect/>
              </a:stretch>
            </p:blipFill>
            <p:spPr>
              <a:xfrm>
                <a:off x="9142883" y="6854944"/>
                <a:ext cx="3048000" cy="4079285"/>
              </a:xfrm>
              <a:prstGeom prst="rect">
                <a:avLst/>
              </a:prstGeom>
            </p:spPr>
          </p:pic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FE89D985-FBE6-CC3E-52A1-993943F08456}"/>
                </a:ext>
              </a:extLst>
            </p:cNvPr>
            <p:cNvGrpSpPr/>
            <p:nvPr/>
          </p:nvGrpSpPr>
          <p:grpSpPr>
            <a:xfrm>
              <a:off x="3028647" y="1409699"/>
              <a:ext cx="3060504" cy="10903800"/>
              <a:chOff x="3028647" y="1409699"/>
              <a:chExt cx="3060504" cy="10903800"/>
            </a:xfrm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0262DFC1-029C-A07F-049F-D61FBBD33B2E}"/>
                  </a:ext>
                </a:extLst>
              </p:cNvPr>
              <p:cNvGrpSpPr/>
              <p:nvPr/>
            </p:nvGrpSpPr>
            <p:grpSpPr>
              <a:xfrm rot="10800000">
                <a:off x="3038260" y="1409699"/>
                <a:ext cx="3050891" cy="10903800"/>
                <a:chOff x="13773034" y="10248328"/>
                <a:chExt cx="3050891" cy="10903800"/>
              </a:xfrm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885CD516-3263-827E-4468-F579E2D00436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1658028"/>
                  <a:ext cx="3048000" cy="403860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7A98DD7F-2BDF-06D3-7457-3F9FAA47E4CE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57038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PFM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Personalized, Predictive, and Proactive Banking</a:t>
                  </a:r>
                </a:p>
              </p:txBody>
            </p:sp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C6C76DA2-D17F-BBD5-A64C-33DBE6A4AE60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7113527"/>
                  <a:ext cx="3048000" cy="4038601"/>
                </a:xfrm>
                <a:prstGeom prst="rect">
                  <a:avLst/>
                </a:prstGeom>
                <a:solidFill>
                  <a:srgbClr val="2929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056715DE-6B83-744C-A03C-A65A1C672BD6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0248328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Family Banking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From First Allowance To 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Retirement Planning</a:t>
                  </a:r>
                </a:p>
              </p:txBody>
            </p:sp>
          </p:grpSp>
          <p:pic>
            <p:nvPicPr>
              <p:cNvPr id="178" name="Picture 177" descr="A family looking at a tablet&#10;&#10;AI-generated content may be incorrect.">
                <a:extLst>
                  <a:ext uri="{FF2B5EF4-FFF2-40B4-BE49-F238E27FC236}">
                    <a16:creationId xmlns:a16="http://schemas.microsoft.com/office/drawing/2014/main" id="{D30A8603-5E22-C223-CF4C-5FCF0999D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8000"/>
              </a:blip>
              <a:srcRect l="23704" r="33103"/>
              <a:stretch>
                <a:fillRect/>
              </a:stretch>
            </p:blipFill>
            <p:spPr>
              <a:xfrm>
                <a:off x="3038260" y="6850891"/>
                <a:ext cx="3049447" cy="4057238"/>
              </a:xfrm>
              <a:prstGeom prst="rect">
                <a:avLst/>
              </a:prstGeom>
            </p:spPr>
          </p:pic>
          <p:pic>
            <p:nvPicPr>
              <p:cNvPr id="179" name="Picture 178" descr="A person sitting in a chair looking at a phone&#10;&#10;AI-generated content may be incorrect.">
                <a:extLst>
                  <a:ext uri="{FF2B5EF4-FFF2-40B4-BE49-F238E27FC236}">
                    <a16:creationId xmlns:a16="http://schemas.microsoft.com/office/drawing/2014/main" id="{2D710EA1-6BE5-AFDB-D27A-75691303F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68000"/>
              </a:blip>
              <a:srcRect l="19820" r="5053"/>
              <a:stretch>
                <a:fillRect/>
              </a:stretch>
            </p:blipFill>
            <p:spPr>
              <a:xfrm>
                <a:off x="3028647" y="1418492"/>
                <a:ext cx="3060378" cy="4005161"/>
              </a:xfrm>
              <a:prstGeom prst="rect">
                <a:avLst/>
              </a:prstGeom>
            </p:spPr>
          </p:pic>
        </p:grpSp>
      </p:grpSp>
      <p:grpSp>
        <p:nvGrpSpPr>
          <p:cNvPr id="3075" name="Group 3074">
            <a:extLst>
              <a:ext uri="{FF2B5EF4-FFF2-40B4-BE49-F238E27FC236}">
                <a16:creationId xmlns:a16="http://schemas.microsoft.com/office/drawing/2014/main" id="{54B02B2F-EDC9-C800-6002-43E232D4946C}"/>
              </a:ext>
            </a:extLst>
          </p:cNvPr>
          <p:cNvGrpSpPr/>
          <p:nvPr/>
        </p:nvGrpSpPr>
        <p:grpSpPr>
          <a:xfrm>
            <a:off x="-1446" y="1399311"/>
            <a:ext cx="9160588" cy="10906990"/>
            <a:chOff x="-1446" y="1399311"/>
            <a:chExt cx="9160588" cy="10906990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65CC5A09-A1F1-7AA4-FE80-FACD350CBBEF}"/>
                </a:ext>
              </a:extLst>
            </p:cNvPr>
            <p:cNvGrpSpPr/>
            <p:nvPr/>
          </p:nvGrpSpPr>
          <p:grpSpPr>
            <a:xfrm>
              <a:off x="-1446" y="1399311"/>
              <a:ext cx="9142809" cy="10906990"/>
              <a:chOff x="-1446" y="1399311"/>
              <a:chExt cx="9142809" cy="10906990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8A32129E-5F73-2E16-0DB7-589C7F7FAE7B}"/>
                  </a:ext>
                </a:extLst>
              </p:cNvPr>
              <p:cNvGrpSpPr/>
              <p:nvPr/>
            </p:nvGrpSpPr>
            <p:grpSpPr>
              <a:xfrm>
                <a:off x="-1446" y="1409700"/>
                <a:ext cx="3052337" cy="10896601"/>
                <a:chOff x="-1446" y="1409700"/>
                <a:chExt cx="3052337" cy="10896601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73073CA0-A3DC-C73F-0073-94B8273439A7}"/>
                    </a:ext>
                  </a:extLst>
                </p:cNvPr>
                <p:cNvGrpSpPr/>
                <p:nvPr/>
              </p:nvGrpSpPr>
              <p:grpSpPr>
                <a:xfrm rot="10800000">
                  <a:off x="0" y="1409700"/>
                  <a:ext cx="3050891" cy="10896601"/>
                  <a:chOff x="13773034" y="6216925"/>
                  <a:chExt cx="3050891" cy="10896601"/>
                </a:xfrm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73D8F92E-10CD-D2B7-9A7C-195779214D94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3034" y="11665225"/>
                    <a:ext cx="3048000" cy="4038601"/>
                  </a:xfrm>
                  <a:prstGeom prst="rect">
                    <a:avLst/>
                  </a:prstGeom>
                  <a:solidFill>
                    <a:srgbClr val="29292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74D123D3-8822-FB92-3930-D6A8FE82E108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3034" y="15703826"/>
                    <a:ext cx="3048000" cy="14097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Agent Banking</a:t>
                    </a:r>
                  </a:p>
                  <a:p>
                    <a:pPr algn="ctr"/>
                    <a:endParaRPr lang="en-US" sz="8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Expand Banking Beyond Branches</a:t>
                    </a:r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88257A14-8772-5148-D3E3-03553290737A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5925" y="6216925"/>
                    <a:ext cx="3048000" cy="4038601"/>
                  </a:xfrm>
                  <a:prstGeom prst="rect">
                    <a:avLst/>
                  </a:prstGeom>
                  <a:solidFill>
                    <a:srgbClr val="FF8C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0E9B5498-F45D-A55A-5085-4884B7A83276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4479" y="10255526"/>
                    <a:ext cx="3048000" cy="14097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Digital Branch</a:t>
                    </a:r>
                  </a:p>
                  <a:p>
                    <a:pPr algn="ctr"/>
                    <a:endParaRPr lang="en-US" sz="8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Digital-first. Real-world Ready</a:t>
                    </a:r>
                  </a:p>
                </p:txBody>
              </p:sp>
            </p:grpSp>
            <p:pic>
              <p:nvPicPr>
                <p:cNvPr id="142" name="Picture 141" descr="A person looking at a tablet screen while another person looks at her&#10;&#10;AI-generated content may be incorrect.">
                  <a:extLst>
                    <a:ext uri="{FF2B5EF4-FFF2-40B4-BE49-F238E27FC236}">
                      <a16:creationId xmlns:a16="http://schemas.microsoft.com/office/drawing/2014/main" id="{8872C604-BC62-D74F-501D-3F796065CF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68000"/>
                </a:blip>
                <a:srcRect l="12588" r="12988"/>
                <a:stretch>
                  <a:fillRect/>
                </a:stretch>
              </p:blipFill>
              <p:spPr>
                <a:xfrm>
                  <a:off x="-1" y="2805413"/>
                  <a:ext cx="3050168" cy="4042198"/>
                </a:xfrm>
                <a:prstGeom prst="rect">
                  <a:avLst/>
                </a:prstGeom>
              </p:spPr>
            </p:pic>
            <p:pic>
              <p:nvPicPr>
                <p:cNvPr id="147" name="Picture 146" descr="A person pointing at a touch screen&#10;&#10;AI-generated content may be incorrect.">
                  <a:extLst>
                    <a:ext uri="{FF2B5EF4-FFF2-40B4-BE49-F238E27FC236}">
                      <a16:creationId xmlns:a16="http://schemas.microsoft.com/office/drawing/2014/main" id="{C1B3C8C8-41F2-6CA1-2B73-FE937CC54B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68000"/>
                </a:blip>
                <a:srcRect l="12208" r="12313"/>
                <a:stretch>
                  <a:fillRect/>
                </a:stretch>
              </p:blipFill>
              <p:spPr>
                <a:xfrm>
                  <a:off x="-1446" y="8266241"/>
                  <a:ext cx="3046682" cy="4036461"/>
                </a:xfrm>
                <a:prstGeom prst="rect">
                  <a:avLst/>
                </a:prstGeom>
              </p:spPr>
            </p:pic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E783B68E-7B0E-5B96-B2A7-16BCDDA0C7F2}"/>
                  </a:ext>
                </a:extLst>
              </p:cNvPr>
              <p:cNvGrpSpPr/>
              <p:nvPr/>
            </p:nvGrpSpPr>
            <p:grpSpPr>
              <a:xfrm>
                <a:off x="6087707" y="1399311"/>
                <a:ext cx="3053656" cy="10903390"/>
                <a:chOff x="6087707" y="1399311"/>
                <a:chExt cx="3053656" cy="10903390"/>
              </a:xfrm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7F136CCC-A780-D650-4ED2-3FD825D4E594}"/>
                    </a:ext>
                  </a:extLst>
                </p:cNvPr>
                <p:cNvGrpSpPr/>
                <p:nvPr/>
              </p:nvGrpSpPr>
              <p:grpSpPr>
                <a:xfrm rot="10800000">
                  <a:off x="6090472" y="1399311"/>
                  <a:ext cx="3050891" cy="10896601"/>
                  <a:chOff x="13773034" y="6216925"/>
                  <a:chExt cx="3050891" cy="10896601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C101ACCB-4BEE-A10C-2194-F573DBE825D3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3034" y="11665225"/>
                    <a:ext cx="3048000" cy="4038601"/>
                  </a:xfrm>
                  <a:prstGeom prst="rect">
                    <a:avLst/>
                  </a:prstGeom>
                  <a:solidFill>
                    <a:srgbClr val="29292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E6D1D6F2-D0EF-D76A-926A-97547AA19507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3034" y="15703826"/>
                    <a:ext cx="3048000" cy="14097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Islamic Banking</a:t>
                    </a:r>
                  </a:p>
                  <a:p>
                    <a:pPr algn="ctr"/>
                    <a:endParaRPr lang="en-US" sz="8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Purpose-built For Shariah-centered Innovation</a:t>
                    </a:r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143D02CC-9344-E3DA-9E3B-90E0533EAF69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5925" y="6216925"/>
                    <a:ext cx="3048000" cy="4038601"/>
                  </a:xfrm>
                  <a:prstGeom prst="rect">
                    <a:avLst/>
                  </a:prstGeom>
                  <a:solidFill>
                    <a:srgbClr val="FF8C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4D9636FD-98FC-5AFA-B96F-BBC3619DFF9B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4479" y="10255526"/>
                    <a:ext cx="3048000" cy="14097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Credit Unions &amp; Community Banking</a:t>
                    </a:r>
                  </a:p>
                  <a:p>
                    <a:pPr algn="ctr"/>
                    <a:endParaRPr lang="en-US" sz="8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Built For Community-driven Banking</a:t>
                    </a:r>
                  </a:p>
                </p:txBody>
              </p:sp>
            </p:grpSp>
            <p:pic>
              <p:nvPicPr>
                <p:cNvPr id="153" name="Picture 152" descr="A person and person shaking hands in an office&#10;&#10;AI-generated content may be incorrect.">
                  <a:extLst>
                    <a:ext uri="{FF2B5EF4-FFF2-40B4-BE49-F238E27FC236}">
                      <a16:creationId xmlns:a16="http://schemas.microsoft.com/office/drawing/2014/main" id="{C60A8F21-24BC-1555-453B-E7135A76DB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alphaModFix amt="68000"/>
                </a:blip>
                <a:srcRect l="12400" t="-269" r="12127" b="269"/>
                <a:stretch>
                  <a:fillRect/>
                </a:stretch>
              </p:blipFill>
              <p:spPr>
                <a:xfrm>
                  <a:off x="6087707" y="8245462"/>
                  <a:ext cx="3053529" cy="4057239"/>
                </a:xfrm>
                <a:prstGeom prst="rect">
                  <a:avLst/>
                </a:prstGeom>
              </p:spPr>
            </p:pic>
          </p:grpSp>
        </p:grpSp>
        <p:pic>
          <p:nvPicPr>
            <p:cNvPr id="3073" name="Picture 3072" descr="A person and person shaking hands in an office&#10;&#10;AI-generated content may be incorrect.">
              <a:extLst>
                <a:ext uri="{FF2B5EF4-FFF2-40B4-BE49-F238E27FC236}">
                  <a16:creationId xmlns:a16="http://schemas.microsoft.com/office/drawing/2014/main" id="{AC2981F2-AFF1-AC74-9342-4005D4291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68000"/>
            </a:blip>
            <a:srcRect l="12419" r="11742"/>
            <a:stretch>
              <a:fillRect/>
            </a:stretch>
          </p:blipFill>
          <p:spPr>
            <a:xfrm>
              <a:off x="6097118" y="2805292"/>
              <a:ext cx="3062024" cy="4037531"/>
            </a:xfrm>
            <a:prstGeom prst="rect">
              <a:avLst/>
            </a:prstGeom>
          </p:spPr>
        </p:pic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2963DF3-76FF-F363-7517-66F0A449F2C8}"/>
              </a:ext>
            </a:extLst>
          </p:cNvPr>
          <p:cNvSpPr/>
          <p:nvPr/>
        </p:nvSpPr>
        <p:spPr>
          <a:xfrm>
            <a:off x="0" y="0"/>
            <a:ext cx="12192000" cy="1409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2E347FDC-8F64-6818-F660-DC348A24AAFE}"/>
              </a:ext>
            </a:extLst>
          </p:cNvPr>
          <p:cNvSpPr txBox="1">
            <a:spLocks/>
          </p:cNvSpPr>
          <p:nvPr/>
        </p:nvSpPr>
        <p:spPr>
          <a:xfrm>
            <a:off x="2726267" y="201048"/>
            <a:ext cx="6739466" cy="76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Retail Banking Solutions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26EC19C-996D-6657-FDA6-D744244C7650}"/>
              </a:ext>
            </a:extLst>
          </p:cNvPr>
          <p:cNvSpPr txBox="1"/>
          <p:nvPr/>
        </p:nvSpPr>
        <p:spPr>
          <a:xfrm>
            <a:off x="1861981" y="848519"/>
            <a:ext cx="8462638" cy="291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Solutions For Seamless, Secure, Scalable Everyday Banking</a:t>
            </a:r>
          </a:p>
        </p:txBody>
      </p:sp>
    </p:spTree>
    <p:extLst>
      <p:ext uri="{BB962C8B-B14F-4D97-AF65-F5344CB8AC3E}">
        <p14:creationId xmlns:p14="http://schemas.microsoft.com/office/powerpoint/2010/main" val="4016307798"/>
      </p:ext>
    </p:extLst>
  </p:cSld>
  <p:clrMapOvr>
    <a:masterClrMapping/>
  </p:clrMapOvr>
  <p:transition spd="slow" advClick="0" advTm="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C42AE-3FDF-883C-CC25-D40C12B5C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C197EB8-EBFE-998E-F0C0-2096E077A1C8}"/>
              </a:ext>
            </a:extLst>
          </p:cNvPr>
          <p:cNvGrpSpPr/>
          <p:nvPr/>
        </p:nvGrpSpPr>
        <p:grpSpPr>
          <a:xfrm>
            <a:off x="3028647" y="1404591"/>
            <a:ext cx="9173093" cy="10946105"/>
            <a:chOff x="3028647" y="1409699"/>
            <a:chExt cx="9173093" cy="1094610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534BFCB-AAB8-B886-9BDB-9CA04E011055}"/>
                </a:ext>
              </a:extLst>
            </p:cNvPr>
            <p:cNvGrpSpPr/>
            <p:nvPr/>
          </p:nvGrpSpPr>
          <p:grpSpPr>
            <a:xfrm>
              <a:off x="9135351" y="1412349"/>
              <a:ext cx="3066389" cy="10943455"/>
              <a:chOff x="9135351" y="1412349"/>
              <a:chExt cx="3066389" cy="1094345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8D0F5B6-D90D-7B11-7235-6E8B55140C41}"/>
                  </a:ext>
                </a:extLst>
              </p:cNvPr>
              <p:cNvGrpSpPr/>
              <p:nvPr/>
            </p:nvGrpSpPr>
            <p:grpSpPr>
              <a:xfrm rot="10800000">
                <a:off x="9150849" y="1425556"/>
                <a:ext cx="3050891" cy="10930248"/>
                <a:chOff x="13773034" y="10221880"/>
                <a:chExt cx="3050891" cy="10930248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6609F3BA-F14D-CFBB-800C-3045871C78DD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1665225"/>
                  <a:ext cx="3048000" cy="403860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02FE58C-46BE-A5FE-C36A-9C2F8B60CCBA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57038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Financial Inclusion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Reach Every Customer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DD5AECE5-D19E-5FEE-0C84-CD3AEE9249FA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7113527"/>
                  <a:ext cx="3048000" cy="4038601"/>
                </a:xfrm>
                <a:prstGeom prst="rect">
                  <a:avLst/>
                </a:prstGeom>
                <a:solidFill>
                  <a:srgbClr val="2929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C89A1A26-326E-9EB7-3FD2-4B7840A1F8E1}"/>
                    </a:ext>
                  </a:extLst>
                </p:cNvPr>
                <p:cNvSpPr/>
                <p:nvPr/>
              </p:nvSpPr>
              <p:spPr>
                <a:xfrm rot="10800000" flipH="1">
                  <a:off x="13774479" y="10221880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Superapp</a:t>
                  </a:r>
                  <a:endParaRPr lang="en-US" sz="2400" dirty="0">
                    <a:solidFill>
                      <a:srgbClr val="29292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Multiple Journeys For 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Lifestyle-driven Banking</a:t>
                  </a:r>
                </a:p>
              </p:txBody>
            </p:sp>
          </p:grpSp>
          <p:pic>
            <p:nvPicPr>
              <p:cNvPr id="31" name="Picture 30" descr="A person in traditional dress holding a phone&#10;&#10;AI-generated content may be incorrect.">
                <a:extLst>
                  <a:ext uri="{FF2B5EF4-FFF2-40B4-BE49-F238E27FC236}">
                    <a16:creationId xmlns:a16="http://schemas.microsoft.com/office/drawing/2014/main" id="{384C6B6B-DC27-691F-A453-7D532C684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68000"/>
              </a:blip>
              <a:srcRect l="23833"/>
              <a:stretch>
                <a:fillRect/>
              </a:stretch>
            </p:blipFill>
            <p:spPr>
              <a:xfrm>
                <a:off x="9135351" y="1412349"/>
                <a:ext cx="3053529" cy="4033049"/>
              </a:xfrm>
              <a:prstGeom prst="rect">
                <a:avLst/>
              </a:prstGeom>
            </p:spPr>
          </p:pic>
          <p:pic>
            <p:nvPicPr>
              <p:cNvPr id="43" name="Picture 42" descr="A person holding a phone&#10;&#10;AI-generated content may be incorrect.">
                <a:extLst>
                  <a:ext uri="{FF2B5EF4-FFF2-40B4-BE49-F238E27FC236}">
                    <a16:creationId xmlns:a16="http://schemas.microsoft.com/office/drawing/2014/main" id="{576FB939-7CF0-B347-A54D-55D50A335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68000"/>
              </a:blip>
              <a:srcRect l="11810" r="12152"/>
              <a:stretch>
                <a:fillRect/>
              </a:stretch>
            </p:blipFill>
            <p:spPr>
              <a:xfrm>
                <a:off x="9142883" y="6854944"/>
                <a:ext cx="3048000" cy="4079285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5477FF4-4D34-9813-610F-3B0A3CD4BE4F}"/>
                </a:ext>
              </a:extLst>
            </p:cNvPr>
            <p:cNvGrpSpPr/>
            <p:nvPr/>
          </p:nvGrpSpPr>
          <p:grpSpPr>
            <a:xfrm>
              <a:off x="3028647" y="1409699"/>
              <a:ext cx="3060504" cy="10903800"/>
              <a:chOff x="3028647" y="1409699"/>
              <a:chExt cx="3060504" cy="1090380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7373476-7238-157F-917E-FFBA6E11F1E9}"/>
                  </a:ext>
                </a:extLst>
              </p:cNvPr>
              <p:cNvGrpSpPr/>
              <p:nvPr/>
            </p:nvGrpSpPr>
            <p:grpSpPr>
              <a:xfrm rot="10800000">
                <a:off x="3038260" y="1409699"/>
                <a:ext cx="3050891" cy="10903800"/>
                <a:chOff x="13773034" y="10248328"/>
                <a:chExt cx="3050891" cy="109038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D9D877A-E1A9-3554-C580-7493A4519791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1658028"/>
                  <a:ext cx="3048000" cy="403860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2EDA3DF-28C2-7BDF-B141-0A8091AFD5B4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57038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PFM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Personalized, Predictive, and Proactive Banking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C951A5A-CA42-A38F-1375-D16E9ABAD758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7113527"/>
                  <a:ext cx="3048000" cy="4038601"/>
                </a:xfrm>
                <a:prstGeom prst="rect">
                  <a:avLst/>
                </a:prstGeom>
                <a:solidFill>
                  <a:srgbClr val="2929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214B511-D2CA-F6D2-A95C-9314F667DBDB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0248328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Family Banking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From First Allowance To 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Retirement Planning</a:t>
                  </a:r>
                </a:p>
              </p:txBody>
            </p:sp>
          </p:grpSp>
          <p:pic>
            <p:nvPicPr>
              <p:cNvPr id="24" name="Picture 23" descr="A family looking at a tablet&#10;&#10;AI-generated content may be incorrect.">
                <a:extLst>
                  <a:ext uri="{FF2B5EF4-FFF2-40B4-BE49-F238E27FC236}">
                    <a16:creationId xmlns:a16="http://schemas.microsoft.com/office/drawing/2014/main" id="{BD879574-EA14-7CBB-D7E8-8E7A24EA7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8000"/>
              </a:blip>
              <a:srcRect l="23704" r="33103"/>
              <a:stretch>
                <a:fillRect/>
              </a:stretch>
            </p:blipFill>
            <p:spPr>
              <a:xfrm>
                <a:off x="3038260" y="6850891"/>
                <a:ext cx="3049447" cy="4057238"/>
              </a:xfrm>
              <a:prstGeom prst="rect">
                <a:avLst/>
              </a:prstGeom>
            </p:spPr>
          </p:pic>
          <p:pic>
            <p:nvPicPr>
              <p:cNvPr id="25" name="Picture 24" descr="A person sitting in a chair looking at a phone&#10;&#10;AI-generated content may be incorrect.">
                <a:extLst>
                  <a:ext uri="{FF2B5EF4-FFF2-40B4-BE49-F238E27FC236}">
                    <a16:creationId xmlns:a16="http://schemas.microsoft.com/office/drawing/2014/main" id="{CB59959C-F2D0-51C9-A23A-41A40B2678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68000"/>
              </a:blip>
              <a:srcRect l="19820" r="5053"/>
              <a:stretch>
                <a:fillRect/>
              </a:stretch>
            </p:blipFill>
            <p:spPr>
              <a:xfrm>
                <a:off x="3028647" y="1418492"/>
                <a:ext cx="3060378" cy="4005161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4BB1A6F-A933-7555-7537-DB19650746E6}"/>
              </a:ext>
            </a:extLst>
          </p:cNvPr>
          <p:cNvGrpSpPr/>
          <p:nvPr/>
        </p:nvGrpSpPr>
        <p:grpSpPr>
          <a:xfrm>
            <a:off x="-1446" y="-4057291"/>
            <a:ext cx="9160588" cy="10906990"/>
            <a:chOff x="-1446" y="1399311"/>
            <a:chExt cx="9160588" cy="109069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53F247-3208-9C2F-2876-EAC0F88DE450}"/>
                </a:ext>
              </a:extLst>
            </p:cNvPr>
            <p:cNvGrpSpPr/>
            <p:nvPr/>
          </p:nvGrpSpPr>
          <p:grpSpPr>
            <a:xfrm>
              <a:off x="-1446" y="1399311"/>
              <a:ext cx="9142809" cy="10906990"/>
              <a:chOff x="-1446" y="1399311"/>
              <a:chExt cx="9142809" cy="1090699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10FC58B-3539-A801-D97E-F82686213E99}"/>
                  </a:ext>
                </a:extLst>
              </p:cNvPr>
              <p:cNvGrpSpPr/>
              <p:nvPr/>
            </p:nvGrpSpPr>
            <p:grpSpPr>
              <a:xfrm>
                <a:off x="-1446" y="1409700"/>
                <a:ext cx="3052337" cy="10896601"/>
                <a:chOff x="-1446" y="1409700"/>
                <a:chExt cx="3052337" cy="10896601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D78F8AD7-E1D0-2024-1F12-8FB2AE014D93}"/>
                    </a:ext>
                  </a:extLst>
                </p:cNvPr>
                <p:cNvGrpSpPr/>
                <p:nvPr/>
              </p:nvGrpSpPr>
              <p:grpSpPr>
                <a:xfrm rot="10800000">
                  <a:off x="0" y="1409700"/>
                  <a:ext cx="3050891" cy="10896601"/>
                  <a:chOff x="13773034" y="6216925"/>
                  <a:chExt cx="3050891" cy="10896601"/>
                </a:xfrm>
              </p:grpSpPr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3251DD78-4AC0-DEDC-9767-145D67F64E1D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3034" y="11665225"/>
                    <a:ext cx="3048000" cy="4038601"/>
                  </a:xfrm>
                  <a:prstGeom prst="rect">
                    <a:avLst/>
                  </a:prstGeom>
                  <a:solidFill>
                    <a:srgbClr val="29292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016AA07A-C598-516F-7268-BCD24C471709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3034" y="15703826"/>
                    <a:ext cx="3048000" cy="14097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Agent Banking</a:t>
                    </a:r>
                  </a:p>
                  <a:p>
                    <a:pPr algn="ctr"/>
                    <a:endParaRPr lang="en-US" sz="8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Expand Banking Beyond Branches</a:t>
                    </a:r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3EC02D1B-AF2A-8BFB-4FDE-BE181052BD0E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5925" y="6216925"/>
                    <a:ext cx="3048000" cy="4038601"/>
                  </a:xfrm>
                  <a:prstGeom prst="rect">
                    <a:avLst/>
                  </a:prstGeom>
                  <a:solidFill>
                    <a:srgbClr val="FF8C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30B299A4-3E31-CEF8-B876-5A53DA1ED32C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4479" y="10255526"/>
                    <a:ext cx="3048000" cy="14097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Digital Branch</a:t>
                    </a:r>
                  </a:p>
                  <a:p>
                    <a:pPr algn="ctr"/>
                    <a:endParaRPr lang="en-US" sz="8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Digital-first. Real-world Ready</a:t>
                    </a:r>
                  </a:p>
                </p:txBody>
              </p:sp>
            </p:grpSp>
            <p:pic>
              <p:nvPicPr>
                <p:cNvPr id="14" name="Picture 13" descr="A person looking at a tablet screen while another person looks at her&#10;&#10;AI-generated content may be incorrect.">
                  <a:extLst>
                    <a:ext uri="{FF2B5EF4-FFF2-40B4-BE49-F238E27FC236}">
                      <a16:creationId xmlns:a16="http://schemas.microsoft.com/office/drawing/2014/main" id="{AFB4DDA7-15E7-A12B-B379-28C95ECC7D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68000"/>
                </a:blip>
                <a:srcRect l="12588" r="12988"/>
                <a:stretch>
                  <a:fillRect/>
                </a:stretch>
              </p:blipFill>
              <p:spPr>
                <a:xfrm>
                  <a:off x="-1" y="2805413"/>
                  <a:ext cx="3050168" cy="4042198"/>
                </a:xfrm>
                <a:prstGeom prst="rect">
                  <a:avLst/>
                </a:prstGeom>
              </p:spPr>
            </p:pic>
            <p:pic>
              <p:nvPicPr>
                <p:cNvPr id="15" name="Picture 14" descr="A person pointing at a touch screen&#10;&#10;AI-generated content may be incorrect.">
                  <a:extLst>
                    <a:ext uri="{FF2B5EF4-FFF2-40B4-BE49-F238E27FC236}">
                      <a16:creationId xmlns:a16="http://schemas.microsoft.com/office/drawing/2014/main" id="{86DD12BA-C04D-79A6-B798-5036E13A87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68000"/>
                </a:blip>
                <a:srcRect l="12208" r="12313"/>
                <a:stretch>
                  <a:fillRect/>
                </a:stretch>
              </p:blipFill>
              <p:spPr>
                <a:xfrm>
                  <a:off x="-1446" y="8266241"/>
                  <a:ext cx="3046682" cy="4036461"/>
                </a:xfrm>
                <a:prstGeom prst="rect">
                  <a:avLst/>
                </a:prstGeom>
              </p:spPr>
            </p:pic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C437CD0-6543-1530-C1A6-DBD431868A27}"/>
                  </a:ext>
                </a:extLst>
              </p:cNvPr>
              <p:cNvGrpSpPr/>
              <p:nvPr/>
            </p:nvGrpSpPr>
            <p:grpSpPr>
              <a:xfrm>
                <a:off x="6087707" y="1399311"/>
                <a:ext cx="3053656" cy="10903390"/>
                <a:chOff x="6087707" y="1399311"/>
                <a:chExt cx="3053656" cy="10903390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6CCF299B-4A3D-4D51-4E99-D3A56F005D48}"/>
                    </a:ext>
                  </a:extLst>
                </p:cNvPr>
                <p:cNvGrpSpPr/>
                <p:nvPr/>
              </p:nvGrpSpPr>
              <p:grpSpPr>
                <a:xfrm rot="10800000">
                  <a:off x="6090472" y="1399311"/>
                  <a:ext cx="3050891" cy="10896601"/>
                  <a:chOff x="13773034" y="6216925"/>
                  <a:chExt cx="3050891" cy="10896601"/>
                </a:xfrm>
              </p:grpSpPr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1A18EF82-82FF-8A04-EEE6-03C17916BD70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3034" y="11665225"/>
                    <a:ext cx="3048000" cy="4038601"/>
                  </a:xfrm>
                  <a:prstGeom prst="rect">
                    <a:avLst/>
                  </a:prstGeom>
                  <a:solidFill>
                    <a:srgbClr val="29292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B1FEA9D6-C419-35DC-EF0F-A10D77D09A5F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3034" y="15703826"/>
                    <a:ext cx="3048000" cy="14097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Islamic Banking</a:t>
                    </a:r>
                  </a:p>
                  <a:p>
                    <a:pPr algn="ctr"/>
                    <a:endParaRPr lang="en-US" sz="8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Purpose-built For Shariah-centered Innovation</a:t>
                    </a:r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770EF32B-D911-0360-1B2F-A432C535A2D5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5925" y="6216925"/>
                    <a:ext cx="3048000" cy="4038601"/>
                  </a:xfrm>
                  <a:prstGeom prst="rect">
                    <a:avLst/>
                  </a:prstGeom>
                  <a:solidFill>
                    <a:srgbClr val="FF8C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804EC10F-3D25-0587-1E75-53C1F43524A5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774479" y="10255526"/>
                    <a:ext cx="3048000" cy="14097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Credit Unions &amp; Community Banking</a:t>
                    </a:r>
                  </a:p>
                  <a:p>
                    <a:pPr algn="ctr"/>
                    <a:endParaRPr lang="en-US" sz="8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Built For Community-driven Banking</a:t>
                    </a:r>
                  </a:p>
                </p:txBody>
              </p:sp>
            </p:grpSp>
            <p:pic>
              <p:nvPicPr>
                <p:cNvPr id="8" name="Picture 7" descr="A person and person shaking hands in an office&#10;&#10;AI-generated content may be incorrect.">
                  <a:extLst>
                    <a:ext uri="{FF2B5EF4-FFF2-40B4-BE49-F238E27FC236}">
                      <a16:creationId xmlns:a16="http://schemas.microsoft.com/office/drawing/2014/main" id="{0D1039E2-BCFB-B787-B4FC-AEB10B39E2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alphaModFix amt="68000"/>
                </a:blip>
                <a:srcRect l="12400" t="-269" r="12127" b="269"/>
                <a:stretch>
                  <a:fillRect/>
                </a:stretch>
              </p:blipFill>
              <p:spPr>
                <a:xfrm>
                  <a:off x="6087707" y="8245462"/>
                  <a:ext cx="3053529" cy="405723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" name="Picture 3" descr="A person and person shaking hands in an office&#10;&#10;AI-generated content may be incorrect.">
              <a:extLst>
                <a:ext uri="{FF2B5EF4-FFF2-40B4-BE49-F238E27FC236}">
                  <a16:creationId xmlns:a16="http://schemas.microsoft.com/office/drawing/2014/main" id="{058E8B8F-9CC4-043F-4BD8-B8E8A8461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68000"/>
            </a:blip>
            <a:srcRect l="12419" r="11742"/>
            <a:stretch>
              <a:fillRect/>
            </a:stretch>
          </p:blipFill>
          <p:spPr>
            <a:xfrm>
              <a:off x="6097118" y="2805292"/>
              <a:ext cx="3062024" cy="4037531"/>
            </a:xfrm>
            <a:prstGeom prst="rect">
              <a:avLst/>
            </a:prstGeom>
          </p:spPr>
        </p:pic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519675A-0294-68A1-52BB-554C2AB95A60}"/>
              </a:ext>
            </a:extLst>
          </p:cNvPr>
          <p:cNvSpPr/>
          <p:nvPr/>
        </p:nvSpPr>
        <p:spPr>
          <a:xfrm>
            <a:off x="0" y="0"/>
            <a:ext cx="12192000" cy="1409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F625456D-E7A5-9733-2A3B-C3A33A255B0D}"/>
              </a:ext>
            </a:extLst>
          </p:cNvPr>
          <p:cNvSpPr txBox="1">
            <a:spLocks/>
          </p:cNvSpPr>
          <p:nvPr/>
        </p:nvSpPr>
        <p:spPr>
          <a:xfrm>
            <a:off x="2726267" y="201048"/>
            <a:ext cx="6739466" cy="76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Retail Banking Solutions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50B4725-EC88-106B-DDB8-784C475BB5CE}"/>
              </a:ext>
            </a:extLst>
          </p:cNvPr>
          <p:cNvSpPr txBox="1"/>
          <p:nvPr/>
        </p:nvSpPr>
        <p:spPr>
          <a:xfrm>
            <a:off x="1861981" y="848519"/>
            <a:ext cx="8462638" cy="291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solutions for seamless, secure, scalable everyday banking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9DF9411-85C9-4C5F-CD70-6826D75963A5}"/>
              </a:ext>
            </a:extLst>
          </p:cNvPr>
          <p:cNvSpPr txBox="1"/>
          <p:nvPr/>
        </p:nvSpPr>
        <p:spPr>
          <a:xfrm>
            <a:off x="13700502" y="2510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33C745A-E41C-7A31-5C06-773FF42E0950}"/>
              </a:ext>
            </a:extLst>
          </p:cNvPr>
          <p:cNvSpPr txBox="1"/>
          <p:nvPr/>
        </p:nvSpPr>
        <p:spPr>
          <a:xfrm>
            <a:off x="13003078" y="2278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776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E5CFF-0F2B-CF38-D635-3219CE3C1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41538A0-8B02-7D78-29FA-EFC2011DA63F}"/>
              </a:ext>
            </a:extLst>
          </p:cNvPr>
          <p:cNvGrpSpPr/>
          <p:nvPr/>
        </p:nvGrpSpPr>
        <p:grpSpPr>
          <a:xfrm>
            <a:off x="3046812" y="-4047377"/>
            <a:ext cx="9142058" cy="10912121"/>
            <a:chOff x="3043096" y="1406538"/>
            <a:chExt cx="9142058" cy="109121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AF9222-92C3-3FB1-ABAD-5E5CC5B8D023}"/>
                </a:ext>
              </a:extLst>
            </p:cNvPr>
            <p:cNvGrpSpPr/>
            <p:nvPr/>
          </p:nvGrpSpPr>
          <p:grpSpPr>
            <a:xfrm>
              <a:off x="3043096" y="1406538"/>
              <a:ext cx="3052476" cy="10906962"/>
              <a:chOff x="3043096" y="1406538"/>
              <a:chExt cx="3052476" cy="1090696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FE9163B-CAA0-BCC5-0263-BF72E137B723}"/>
                  </a:ext>
                </a:extLst>
              </p:cNvPr>
              <p:cNvGrpSpPr/>
              <p:nvPr/>
            </p:nvGrpSpPr>
            <p:grpSpPr>
              <a:xfrm rot="10800000">
                <a:off x="3043790" y="1409700"/>
                <a:ext cx="3050891" cy="10903800"/>
                <a:chOff x="13773034" y="10248328"/>
                <a:chExt cx="3050891" cy="10903800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5247478-04E1-5BC0-4024-82BC2EE06554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1658028"/>
                  <a:ext cx="3048000" cy="403860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680D30C-E861-3716-A57A-7D11DCF34B10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57038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Supply Chain</a:t>
                  </a:r>
                </a:p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Finance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Where Liquidity Meets Trust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5D3649A-DBE7-1F24-8F80-2FE089378B1B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7113527"/>
                  <a:ext cx="3048000" cy="4038601"/>
                </a:xfrm>
                <a:prstGeom prst="rect">
                  <a:avLst/>
                </a:prstGeom>
                <a:solidFill>
                  <a:srgbClr val="2929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F48EBA0-9EB7-ADB8-12A2-183EDC29F344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0248328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Supply Chain Finance</a:t>
                  </a:r>
                </a:p>
                <a:p>
                  <a:pPr algn="ctr"/>
                  <a:endParaRPr lang="en-US" sz="800" dirty="0">
                    <a:solidFill>
                      <a:srgbClr val="29292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Where Liquidity Meets Trust</a:t>
                  </a:r>
                </a:p>
              </p:txBody>
            </p:sp>
          </p:grpSp>
          <p:pic>
            <p:nvPicPr>
              <p:cNvPr id="22" name="Picture 21" descr="A person and person shaking hands in a warehouse&#10;&#10;AI-generated content may be incorrect.">
                <a:extLst>
                  <a:ext uri="{FF2B5EF4-FFF2-40B4-BE49-F238E27FC236}">
                    <a16:creationId xmlns:a16="http://schemas.microsoft.com/office/drawing/2014/main" id="{953A4DDD-A2B2-5BED-8330-656499288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68000"/>
              </a:blip>
              <a:srcRect l="12288" r="12151"/>
              <a:stretch>
                <a:fillRect/>
              </a:stretch>
            </p:blipFill>
            <p:spPr>
              <a:xfrm>
                <a:off x="3043096" y="1406538"/>
                <a:ext cx="3047745" cy="4033512"/>
              </a:xfrm>
              <a:prstGeom prst="rect">
                <a:avLst/>
              </a:prstGeom>
            </p:spPr>
          </p:pic>
          <p:pic>
            <p:nvPicPr>
              <p:cNvPr id="40" name="Picture 39" descr="A person and person shaking hands in a warehouse&#10;&#10;AI-generated content may be incorrect.">
                <a:extLst>
                  <a:ext uri="{FF2B5EF4-FFF2-40B4-BE49-F238E27FC236}">
                    <a16:creationId xmlns:a16="http://schemas.microsoft.com/office/drawing/2014/main" id="{EBA7C32A-EE18-4CD8-5A53-5EDFCCD19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68000"/>
              </a:blip>
              <a:srcRect l="12288" r="12151"/>
              <a:stretch>
                <a:fillRect/>
              </a:stretch>
            </p:blipFill>
            <p:spPr>
              <a:xfrm>
                <a:off x="3047827" y="6860085"/>
                <a:ext cx="3047745" cy="405659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8C4AB0-0D52-47F1-2C54-96E6CB5E00B3}"/>
                </a:ext>
              </a:extLst>
            </p:cNvPr>
            <p:cNvGrpSpPr/>
            <p:nvPr/>
          </p:nvGrpSpPr>
          <p:grpSpPr>
            <a:xfrm>
              <a:off x="9126597" y="1410172"/>
              <a:ext cx="3058557" cy="10908487"/>
              <a:chOff x="9126597" y="1410172"/>
              <a:chExt cx="3058557" cy="109084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FC1A05D-BB64-D2CF-37DC-923DB893417C}"/>
                  </a:ext>
                </a:extLst>
              </p:cNvPr>
              <p:cNvGrpSpPr/>
              <p:nvPr/>
            </p:nvGrpSpPr>
            <p:grpSpPr>
              <a:xfrm rot="10800000">
                <a:off x="9134263" y="1422057"/>
                <a:ext cx="3050891" cy="10896602"/>
                <a:chOff x="13773034" y="10255526"/>
                <a:chExt cx="3050891" cy="10896602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884DCE1-BEE3-496C-4088-260549562353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1665225"/>
                  <a:ext cx="3048000" cy="403860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243FAEE-ACA1-81AA-669E-478570213E0B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57038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Cash Management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Optimized Liquidity Control System</a:t>
                  </a: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0638523-F788-E022-FAC2-D8C6472E66BC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7113527"/>
                  <a:ext cx="3048000" cy="4038601"/>
                </a:xfrm>
                <a:prstGeom prst="rect">
                  <a:avLst/>
                </a:prstGeom>
                <a:solidFill>
                  <a:srgbClr val="2929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4BA49AE-7B67-A9BD-CC6A-3F219453F789}"/>
                    </a:ext>
                  </a:extLst>
                </p:cNvPr>
                <p:cNvSpPr/>
                <p:nvPr/>
              </p:nvSpPr>
              <p:spPr>
                <a:xfrm rot="10800000" flipH="1">
                  <a:off x="13774479" y="102555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Cash Management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Optimized Liquidity Control System</a:t>
                  </a:r>
                </a:p>
              </p:txBody>
            </p:sp>
          </p:grpSp>
          <p:pic>
            <p:nvPicPr>
              <p:cNvPr id="10" name="Picture 9" descr="A person sitting at a desk looking at a tablet&#10;&#10;AI-generated content may be incorrect.">
                <a:extLst>
                  <a:ext uri="{FF2B5EF4-FFF2-40B4-BE49-F238E27FC236}">
                    <a16:creationId xmlns:a16="http://schemas.microsoft.com/office/drawing/2014/main" id="{ACD81BAD-50CB-7566-BCBA-BDF6A073E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68000"/>
              </a:blip>
              <a:srcRect l="6142" r="18611"/>
              <a:stretch>
                <a:fillRect/>
              </a:stretch>
            </p:blipFill>
            <p:spPr>
              <a:xfrm>
                <a:off x="9126597" y="1410172"/>
                <a:ext cx="3041282" cy="4041725"/>
              </a:xfrm>
              <a:prstGeom prst="rect">
                <a:avLst/>
              </a:prstGeom>
            </p:spPr>
          </p:pic>
          <p:pic>
            <p:nvPicPr>
              <p:cNvPr id="11" name="Picture 10" descr="A person sitting at a desk looking at a tablet&#10;&#10;AI-generated content may be incorrect.">
                <a:extLst>
                  <a:ext uri="{FF2B5EF4-FFF2-40B4-BE49-F238E27FC236}">
                    <a16:creationId xmlns:a16="http://schemas.microsoft.com/office/drawing/2014/main" id="{4834948F-1B52-0BEC-4DE6-176930264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68000"/>
              </a:blip>
              <a:srcRect l="6142" r="18611"/>
              <a:stretch>
                <a:fillRect/>
              </a:stretch>
            </p:blipFill>
            <p:spPr>
              <a:xfrm>
                <a:off x="9131328" y="6854575"/>
                <a:ext cx="3041282" cy="4041725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B2ADA6-148C-9128-F0EE-9178E79AE60A}"/>
              </a:ext>
            </a:extLst>
          </p:cNvPr>
          <p:cNvGrpSpPr/>
          <p:nvPr/>
        </p:nvGrpSpPr>
        <p:grpSpPr>
          <a:xfrm>
            <a:off x="0" y="1398360"/>
            <a:ext cx="9149105" cy="10903797"/>
            <a:chOff x="0" y="1398360"/>
            <a:chExt cx="9149105" cy="109037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FBFCE1C-9BED-080E-DE9B-8DCD16E33840}"/>
                </a:ext>
              </a:extLst>
            </p:cNvPr>
            <p:cNvGrpSpPr/>
            <p:nvPr/>
          </p:nvGrpSpPr>
          <p:grpSpPr>
            <a:xfrm>
              <a:off x="6085202" y="1405556"/>
              <a:ext cx="3063903" cy="10896601"/>
              <a:chOff x="6085202" y="1405556"/>
              <a:chExt cx="3063903" cy="10896601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1321E5D-EA4A-E0E3-DECD-9A2224264332}"/>
                  </a:ext>
                </a:extLst>
              </p:cNvPr>
              <p:cNvGrpSpPr/>
              <p:nvPr/>
            </p:nvGrpSpPr>
            <p:grpSpPr>
              <a:xfrm rot="10800000">
                <a:off x="6090472" y="1405556"/>
                <a:ext cx="3050891" cy="10896601"/>
                <a:chOff x="13773034" y="6216925"/>
                <a:chExt cx="3050891" cy="10896601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8C63293-E12C-6896-7E83-9B4C4ACD920B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1665225"/>
                  <a:ext cx="3048000" cy="4038601"/>
                </a:xfrm>
                <a:prstGeom prst="rect">
                  <a:avLst/>
                </a:prstGeom>
                <a:solidFill>
                  <a:srgbClr val="2929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25E41A3-6B63-5127-9102-7D43F68492F6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57038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Virtual Accounts</a:t>
                  </a:r>
                </a:p>
                <a:p>
                  <a:pPr algn="ctr"/>
                  <a:endParaRPr lang="en-US" sz="800" dirty="0">
                    <a:solidFill>
                      <a:srgbClr val="29292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Efficient Digital Transaction Tracking</a:t>
                  </a:r>
                </a:p>
                <a:p>
                  <a:pPr algn="ctr"/>
                  <a:endParaRPr lang="en-US" sz="2400" dirty="0">
                    <a:solidFill>
                      <a:srgbClr val="29292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D1D8430-A284-3BE4-D4AE-10ECB5147C9E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6216925"/>
                  <a:ext cx="3048000" cy="403860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C9A7A79-F0DB-E10F-FBF6-0191D0201465}"/>
                    </a:ext>
                  </a:extLst>
                </p:cNvPr>
                <p:cNvSpPr/>
                <p:nvPr/>
              </p:nvSpPr>
              <p:spPr>
                <a:xfrm rot="10800000" flipH="1">
                  <a:off x="13774479" y="102555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Virtual Accounts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Efficient Digital Transaction Tracking</a:t>
                  </a:r>
                </a:p>
              </p:txBody>
            </p:sp>
          </p:grpSp>
          <p:pic>
            <p:nvPicPr>
              <p:cNvPr id="43" name="Picture 42" descr="A person and person looking at a computer&#10;&#10;AI-generated content may be incorrect.">
                <a:extLst>
                  <a:ext uri="{FF2B5EF4-FFF2-40B4-BE49-F238E27FC236}">
                    <a16:creationId xmlns:a16="http://schemas.microsoft.com/office/drawing/2014/main" id="{4C852A48-1D24-4426-78A6-64E66DFD5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8000"/>
              </a:blip>
              <a:srcRect l="6395" r="18381"/>
              <a:stretch>
                <a:fillRect/>
              </a:stretch>
            </p:blipFill>
            <p:spPr>
              <a:xfrm>
                <a:off x="6101271" y="2820415"/>
                <a:ext cx="3043917" cy="4037585"/>
              </a:xfrm>
              <a:prstGeom prst="rect">
                <a:avLst/>
              </a:prstGeom>
            </p:spPr>
          </p:pic>
          <p:pic>
            <p:nvPicPr>
              <p:cNvPr id="47" name="Picture 46" descr="A person and person looking at a computer&#10;&#10;AI-generated content may be incorrect.">
                <a:extLst>
                  <a:ext uri="{FF2B5EF4-FFF2-40B4-BE49-F238E27FC236}">
                    <a16:creationId xmlns:a16="http://schemas.microsoft.com/office/drawing/2014/main" id="{E03D21ED-618B-542F-2AE6-5892F8710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8000"/>
              </a:blip>
              <a:srcRect l="6395" r="18381"/>
              <a:stretch>
                <a:fillRect/>
              </a:stretch>
            </p:blipFill>
            <p:spPr>
              <a:xfrm>
                <a:off x="6085202" y="8264572"/>
                <a:ext cx="3063903" cy="4037585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DD98E76-EE32-8724-0214-BABED6C33DBC}"/>
                </a:ext>
              </a:extLst>
            </p:cNvPr>
            <p:cNvGrpSpPr/>
            <p:nvPr/>
          </p:nvGrpSpPr>
          <p:grpSpPr>
            <a:xfrm>
              <a:off x="0" y="1398360"/>
              <a:ext cx="3062624" cy="10903797"/>
              <a:chOff x="0" y="1398360"/>
              <a:chExt cx="3062624" cy="1090379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B7F7557-CEF3-2955-0174-E618D5C9763E}"/>
                  </a:ext>
                </a:extLst>
              </p:cNvPr>
              <p:cNvGrpSpPr/>
              <p:nvPr/>
            </p:nvGrpSpPr>
            <p:grpSpPr>
              <a:xfrm rot="10800000">
                <a:off x="0" y="1398360"/>
                <a:ext cx="3050891" cy="10896601"/>
                <a:chOff x="13773034" y="6216925"/>
                <a:chExt cx="3050891" cy="10896601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FC5F835-DEF6-42A4-0E4F-FB60F6668309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1665225"/>
                  <a:ext cx="3048000" cy="4038601"/>
                </a:xfrm>
                <a:prstGeom prst="rect">
                  <a:avLst/>
                </a:prstGeom>
                <a:solidFill>
                  <a:srgbClr val="2929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085E83B-42E2-BC0D-2062-981A5A23A76B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57038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Trade Finance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Scales With Your Institution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1446BE8-39FF-415A-7D1B-DC74E9F9CFF0}"/>
                    </a:ext>
                  </a:extLst>
                </p:cNvPr>
                <p:cNvSpPr/>
                <p:nvPr/>
              </p:nvSpPr>
              <p:spPr>
                <a:xfrm rot="10800000" flipH="1">
                  <a:off x="13774479" y="102555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Trade Finance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Scales With Your Institution</a:t>
                  </a:r>
                  <a:endParaRPr lang="en-US" sz="1200" dirty="0">
                    <a:solidFill>
                      <a:srgbClr val="29292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FA74639-873C-CA85-EDDF-824BC19C3452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6216925"/>
                  <a:ext cx="3048000" cy="403860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9" name="Picture 48" descr="A person and person standing in front of a computer&#10;&#10;AI-generated content may be incorrect.">
                <a:extLst>
                  <a:ext uri="{FF2B5EF4-FFF2-40B4-BE49-F238E27FC236}">
                    <a16:creationId xmlns:a16="http://schemas.microsoft.com/office/drawing/2014/main" id="{749F42AE-3D99-AEA4-206B-56F7C4EAD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68000"/>
              </a:blip>
              <a:srcRect l="21660" r="2117"/>
              <a:stretch>
                <a:fillRect/>
              </a:stretch>
            </p:blipFill>
            <p:spPr>
              <a:xfrm>
                <a:off x="0" y="2797738"/>
                <a:ext cx="3062624" cy="4017957"/>
              </a:xfrm>
              <a:prstGeom prst="rect">
                <a:avLst/>
              </a:prstGeom>
            </p:spPr>
          </p:pic>
          <p:pic>
            <p:nvPicPr>
              <p:cNvPr id="2" name="Picture 1" descr="A person and person standing in front of a computer&#10;&#10;AI-generated content may be incorrect.">
                <a:extLst>
                  <a:ext uri="{FF2B5EF4-FFF2-40B4-BE49-F238E27FC236}">
                    <a16:creationId xmlns:a16="http://schemas.microsoft.com/office/drawing/2014/main" id="{4AFA1567-E538-B0BA-251B-19F1E81131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68000"/>
              </a:blip>
              <a:srcRect l="21660" r="2117"/>
              <a:stretch>
                <a:fillRect/>
              </a:stretch>
            </p:blipFill>
            <p:spPr>
              <a:xfrm>
                <a:off x="0" y="8256361"/>
                <a:ext cx="3062624" cy="4045796"/>
              </a:xfrm>
              <a:prstGeom prst="rect">
                <a:avLst/>
              </a:prstGeom>
            </p:spPr>
          </p:pic>
        </p:grp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9A093B1-F1D4-59B6-F7CB-F56C0B2F0322}"/>
              </a:ext>
            </a:extLst>
          </p:cNvPr>
          <p:cNvSpPr/>
          <p:nvPr/>
        </p:nvSpPr>
        <p:spPr>
          <a:xfrm>
            <a:off x="0" y="0"/>
            <a:ext cx="12192000" cy="1409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8A841CE3-2E42-8EC5-4E51-A2E979D20365}"/>
              </a:ext>
            </a:extLst>
          </p:cNvPr>
          <p:cNvSpPr txBox="1">
            <a:spLocks/>
          </p:cNvSpPr>
          <p:nvPr/>
        </p:nvSpPr>
        <p:spPr>
          <a:xfrm>
            <a:off x="2726266" y="201048"/>
            <a:ext cx="7154333" cy="76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Corporate Banking Solutions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5832408-97EE-D810-5D51-71F524E305BE}"/>
              </a:ext>
            </a:extLst>
          </p:cNvPr>
          <p:cNvSpPr txBox="1"/>
          <p:nvPr/>
        </p:nvSpPr>
        <p:spPr>
          <a:xfrm>
            <a:off x="1861981" y="848519"/>
            <a:ext cx="8462638" cy="291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solutions for precise, scalable enterprise banking</a:t>
            </a:r>
          </a:p>
        </p:txBody>
      </p:sp>
    </p:spTree>
    <p:extLst>
      <p:ext uri="{BB962C8B-B14F-4D97-AF65-F5344CB8AC3E}">
        <p14:creationId xmlns:p14="http://schemas.microsoft.com/office/powerpoint/2010/main" val="2876354074"/>
      </p:ext>
    </p:extLst>
  </p:cSld>
  <p:clrMapOvr>
    <a:masterClrMapping/>
  </p:clrMapOvr>
  <p:transition spd="slow" advClick="0" advTm="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AFDF5-9DD9-B1C3-AC10-82D5882E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A33E5805-063F-7459-FC2F-AADAE88F2321}"/>
              </a:ext>
            </a:extLst>
          </p:cNvPr>
          <p:cNvGrpSpPr/>
          <p:nvPr/>
        </p:nvGrpSpPr>
        <p:grpSpPr>
          <a:xfrm>
            <a:off x="3046812" y="1409700"/>
            <a:ext cx="9142058" cy="10912121"/>
            <a:chOff x="3043096" y="1406538"/>
            <a:chExt cx="9142058" cy="10912121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312C1CF-0276-4AFE-B68E-1E7A6E241BF7}"/>
                </a:ext>
              </a:extLst>
            </p:cNvPr>
            <p:cNvGrpSpPr/>
            <p:nvPr/>
          </p:nvGrpSpPr>
          <p:grpSpPr>
            <a:xfrm>
              <a:off x="3043096" y="1406538"/>
              <a:ext cx="3052476" cy="10906962"/>
              <a:chOff x="3043096" y="1406538"/>
              <a:chExt cx="3052476" cy="10906962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00D49FF8-FE72-25AF-39C4-4F3B8DA03D32}"/>
                  </a:ext>
                </a:extLst>
              </p:cNvPr>
              <p:cNvGrpSpPr/>
              <p:nvPr/>
            </p:nvGrpSpPr>
            <p:grpSpPr>
              <a:xfrm rot="10800000">
                <a:off x="3043790" y="1409700"/>
                <a:ext cx="3050891" cy="10903800"/>
                <a:chOff x="13773034" y="10248328"/>
                <a:chExt cx="3050891" cy="10903800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784DF3F-28A7-B930-29E9-705B05703CD9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1658028"/>
                  <a:ext cx="3048000" cy="403860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B536C610-BAD8-AB98-08B4-B23C8A31E2C8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57038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Supply Chain</a:t>
                  </a:r>
                </a:p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Finance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Where Liquidity Meets Trust</a:t>
                  </a:r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856E82A7-F89F-D628-D327-F8D8A11B2611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7113527"/>
                  <a:ext cx="3048000" cy="4038601"/>
                </a:xfrm>
                <a:prstGeom prst="rect">
                  <a:avLst/>
                </a:prstGeom>
                <a:solidFill>
                  <a:srgbClr val="2929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6214AB6B-FA71-EE59-BEDA-4A71A89900EA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0248328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Supply Chain Finance</a:t>
                  </a:r>
                </a:p>
                <a:p>
                  <a:pPr algn="ctr"/>
                  <a:endParaRPr lang="en-US" sz="800" dirty="0">
                    <a:solidFill>
                      <a:srgbClr val="29292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Where Liquidity Meets Trust</a:t>
                  </a:r>
                </a:p>
              </p:txBody>
            </p:sp>
          </p:grpSp>
          <p:pic>
            <p:nvPicPr>
              <p:cNvPr id="94" name="Picture 93" descr="A person and person shaking hands in a warehouse&#10;&#10;AI-generated content may be incorrect.">
                <a:extLst>
                  <a:ext uri="{FF2B5EF4-FFF2-40B4-BE49-F238E27FC236}">
                    <a16:creationId xmlns:a16="http://schemas.microsoft.com/office/drawing/2014/main" id="{5FA48620-9C3E-1AE4-C623-C06E15AFB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68000"/>
              </a:blip>
              <a:srcRect l="12288" r="12151"/>
              <a:stretch>
                <a:fillRect/>
              </a:stretch>
            </p:blipFill>
            <p:spPr>
              <a:xfrm>
                <a:off x="3043096" y="1406538"/>
                <a:ext cx="3047745" cy="4033512"/>
              </a:xfrm>
              <a:prstGeom prst="rect">
                <a:avLst/>
              </a:prstGeom>
            </p:spPr>
          </p:pic>
          <p:pic>
            <p:nvPicPr>
              <p:cNvPr id="95" name="Picture 94" descr="A person and person shaking hands in a warehouse&#10;&#10;AI-generated content may be incorrect.">
                <a:extLst>
                  <a:ext uri="{FF2B5EF4-FFF2-40B4-BE49-F238E27FC236}">
                    <a16:creationId xmlns:a16="http://schemas.microsoft.com/office/drawing/2014/main" id="{D573B2C6-BDED-7060-D815-AACC5375B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68000"/>
              </a:blip>
              <a:srcRect l="12288" r="12151"/>
              <a:stretch>
                <a:fillRect/>
              </a:stretch>
            </p:blipFill>
            <p:spPr>
              <a:xfrm>
                <a:off x="3047827" y="6860085"/>
                <a:ext cx="3047745" cy="4056598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EBCFAAD-980D-BAB6-8DB3-C207B3832667}"/>
                </a:ext>
              </a:extLst>
            </p:cNvPr>
            <p:cNvGrpSpPr/>
            <p:nvPr/>
          </p:nvGrpSpPr>
          <p:grpSpPr>
            <a:xfrm>
              <a:off x="9126597" y="1410172"/>
              <a:ext cx="3058557" cy="10908487"/>
              <a:chOff x="9126597" y="1410172"/>
              <a:chExt cx="3058557" cy="10908487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2744D0E-648D-11D9-35BF-9AF529A9BAC2}"/>
                  </a:ext>
                </a:extLst>
              </p:cNvPr>
              <p:cNvGrpSpPr/>
              <p:nvPr/>
            </p:nvGrpSpPr>
            <p:grpSpPr>
              <a:xfrm rot="10800000">
                <a:off x="9134263" y="1422057"/>
                <a:ext cx="3050891" cy="10896602"/>
                <a:chOff x="13773034" y="10255526"/>
                <a:chExt cx="3050891" cy="10896602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721A3CB8-083F-28F2-79DF-CAFB70CBDFB4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1665225"/>
                  <a:ext cx="3048000" cy="403860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26C5515-C525-24E1-5868-D9067F68CB4C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57038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Cash Management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Optimized Liquidity Control System</a:t>
                  </a: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507D51E6-595E-5213-E998-FF8745D1AB0C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17113527"/>
                  <a:ext cx="3048000" cy="4038601"/>
                </a:xfrm>
                <a:prstGeom prst="rect">
                  <a:avLst/>
                </a:prstGeom>
                <a:solidFill>
                  <a:srgbClr val="2929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060C1288-B046-EAF7-F3CF-53268938F424}"/>
                    </a:ext>
                  </a:extLst>
                </p:cNvPr>
                <p:cNvSpPr/>
                <p:nvPr/>
              </p:nvSpPr>
              <p:spPr>
                <a:xfrm rot="10800000" flipH="1">
                  <a:off x="13774479" y="102555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Cash Management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Optimized Liquidity Control System</a:t>
                  </a:r>
                </a:p>
              </p:txBody>
            </p:sp>
          </p:grpSp>
          <p:pic>
            <p:nvPicPr>
              <p:cNvPr id="87" name="Picture 86" descr="A person sitting at a desk looking at a tablet&#10;&#10;AI-generated content may be incorrect.">
                <a:extLst>
                  <a:ext uri="{FF2B5EF4-FFF2-40B4-BE49-F238E27FC236}">
                    <a16:creationId xmlns:a16="http://schemas.microsoft.com/office/drawing/2014/main" id="{74FA6DE0-7A24-2982-26B3-3A26D1055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68000"/>
              </a:blip>
              <a:srcRect l="6142" r="18611"/>
              <a:stretch>
                <a:fillRect/>
              </a:stretch>
            </p:blipFill>
            <p:spPr>
              <a:xfrm>
                <a:off x="9126597" y="1410172"/>
                <a:ext cx="3041282" cy="4041725"/>
              </a:xfrm>
              <a:prstGeom prst="rect">
                <a:avLst/>
              </a:prstGeom>
            </p:spPr>
          </p:pic>
          <p:pic>
            <p:nvPicPr>
              <p:cNvPr id="88" name="Picture 87" descr="A person sitting at a desk looking at a tablet&#10;&#10;AI-generated content may be incorrect.">
                <a:extLst>
                  <a:ext uri="{FF2B5EF4-FFF2-40B4-BE49-F238E27FC236}">
                    <a16:creationId xmlns:a16="http://schemas.microsoft.com/office/drawing/2014/main" id="{732F03F2-119E-68DC-F62B-A9297D0E4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68000"/>
              </a:blip>
              <a:srcRect l="6142" r="18611"/>
              <a:stretch>
                <a:fillRect/>
              </a:stretch>
            </p:blipFill>
            <p:spPr>
              <a:xfrm>
                <a:off x="9131328" y="6854575"/>
                <a:ext cx="3041282" cy="4041725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5AC1FCE-BE57-99A3-F266-66B26CAD8379}"/>
              </a:ext>
            </a:extLst>
          </p:cNvPr>
          <p:cNvGrpSpPr/>
          <p:nvPr/>
        </p:nvGrpSpPr>
        <p:grpSpPr>
          <a:xfrm>
            <a:off x="0" y="-4061658"/>
            <a:ext cx="9149105" cy="10903797"/>
            <a:chOff x="0" y="1398360"/>
            <a:chExt cx="9149105" cy="1090379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F21ACB7-3406-7769-34F5-0F86325798F5}"/>
                </a:ext>
              </a:extLst>
            </p:cNvPr>
            <p:cNvGrpSpPr/>
            <p:nvPr/>
          </p:nvGrpSpPr>
          <p:grpSpPr>
            <a:xfrm>
              <a:off x="6085202" y="1405556"/>
              <a:ext cx="3063903" cy="10896601"/>
              <a:chOff x="6085202" y="1405556"/>
              <a:chExt cx="3063903" cy="10896601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C8F080CC-D6BB-F5C6-A9E0-F95FD7763278}"/>
                  </a:ext>
                </a:extLst>
              </p:cNvPr>
              <p:cNvGrpSpPr/>
              <p:nvPr/>
            </p:nvGrpSpPr>
            <p:grpSpPr>
              <a:xfrm rot="10800000">
                <a:off x="6090472" y="1405556"/>
                <a:ext cx="3050891" cy="10896601"/>
                <a:chOff x="13773034" y="6216925"/>
                <a:chExt cx="3050891" cy="10896601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8BDA1850-2435-DFFA-6536-E2C3635614E9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1665225"/>
                  <a:ext cx="3048000" cy="4038601"/>
                </a:xfrm>
                <a:prstGeom prst="rect">
                  <a:avLst/>
                </a:prstGeom>
                <a:solidFill>
                  <a:srgbClr val="2929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585E1DC2-C038-F68F-A6AF-F7AA1E36075E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57038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Virtual Accounts</a:t>
                  </a:r>
                </a:p>
                <a:p>
                  <a:pPr algn="ctr"/>
                  <a:endParaRPr lang="en-US" sz="800" dirty="0">
                    <a:solidFill>
                      <a:srgbClr val="29292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Efficient Digital Transaction Tracking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36859C91-49CE-547C-F71E-175FE9806887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6216925"/>
                  <a:ext cx="3048000" cy="403860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515CC57D-5DE3-0B41-A211-A5052CF83D29}"/>
                    </a:ext>
                  </a:extLst>
                </p:cNvPr>
                <p:cNvSpPr/>
                <p:nvPr/>
              </p:nvSpPr>
              <p:spPr>
                <a:xfrm rot="10800000" flipH="1">
                  <a:off x="13774479" y="102555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Virtual Accounts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Efficient Digital Transaction Tracking</a:t>
                  </a:r>
                </a:p>
              </p:txBody>
            </p:sp>
          </p:grpSp>
          <p:pic>
            <p:nvPicPr>
              <p:cNvPr id="60" name="Picture 59" descr="A person and person looking at a computer&#10;&#10;AI-generated content may be incorrect.">
                <a:extLst>
                  <a:ext uri="{FF2B5EF4-FFF2-40B4-BE49-F238E27FC236}">
                    <a16:creationId xmlns:a16="http://schemas.microsoft.com/office/drawing/2014/main" id="{F77B588C-A3D7-9F81-4883-5768AD517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8000"/>
              </a:blip>
              <a:srcRect l="6395" r="18381"/>
              <a:stretch>
                <a:fillRect/>
              </a:stretch>
            </p:blipFill>
            <p:spPr>
              <a:xfrm>
                <a:off x="6101271" y="2820415"/>
                <a:ext cx="3043917" cy="4037585"/>
              </a:xfrm>
              <a:prstGeom prst="rect">
                <a:avLst/>
              </a:prstGeom>
            </p:spPr>
          </p:pic>
          <p:pic>
            <p:nvPicPr>
              <p:cNvPr id="61" name="Picture 60" descr="A person and person looking at a computer&#10;&#10;AI-generated content may be incorrect.">
                <a:extLst>
                  <a:ext uri="{FF2B5EF4-FFF2-40B4-BE49-F238E27FC236}">
                    <a16:creationId xmlns:a16="http://schemas.microsoft.com/office/drawing/2014/main" id="{570CD782-4324-B855-3118-3CF74806A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8000"/>
              </a:blip>
              <a:srcRect l="6395" r="18381"/>
              <a:stretch>
                <a:fillRect/>
              </a:stretch>
            </p:blipFill>
            <p:spPr>
              <a:xfrm>
                <a:off x="6085202" y="8264572"/>
                <a:ext cx="3063903" cy="4037585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5198037-92D3-8661-9DBA-D634A2ABD42F}"/>
                </a:ext>
              </a:extLst>
            </p:cNvPr>
            <p:cNvGrpSpPr/>
            <p:nvPr/>
          </p:nvGrpSpPr>
          <p:grpSpPr>
            <a:xfrm>
              <a:off x="0" y="1398360"/>
              <a:ext cx="3062624" cy="10903797"/>
              <a:chOff x="0" y="1398360"/>
              <a:chExt cx="3062624" cy="10903797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DA8D76B-894F-512C-F839-1131C6EF0FBF}"/>
                  </a:ext>
                </a:extLst>
              </p:cNvPr>
              <p:cNvGrpSpPr/>
              <p:nvPr/>
            </p:nvGrpSpPr>
            <p:grpSpPr>
              <a:xfrm rot="10800000">
                <a:off x="0" y="1398360"/>
                <a:ext cx="3050891" cy="10896601"/>
                <a:chOff x="13773034" y="6216925"/>
                <a:chExt cx="3050891" cy="10896601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73E515F-B761-D207-D005-2AD030190D56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1665225"/>
                  <a:ext cx="3048000" cy="4038601"/>
                </a:xfrm>
                <a:prstGeom prst="rect">
                  <a:avLst/>
                </a:prstGeom>
                <a:solidFill>
                  <a:srgbClr val="2929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12CDB2F4-1BC3-A852-79A0-4BE54D7131FD}"/>
                    </a:ext>
                  </a:extLst>
                </p:cNvPr>
                <p:cNvSpPr/>
                <p:nvPr/>
              </p:nvSpPr>
              <p:spPr>
                <a:xfrm rot="10800000" flipH="1">
                  <a:off x="13773034" y="157038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Trade Finance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Scales With Your Institution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1146EE73-3459-A8C8-5120-D0792B6BFF4D}"/>
                    </a:ext>
                  </a:extLst>
                </p:cNvPr>
                <p:cNvSpPr/>
                <p:nvPr/>
              </p:nvSpPr>
              <p:spPr>
                <a:xfrm rot="10800000" flipH="1">
                  <a:off x="13774479" y="10255526"/>
                  <a:ext cx="3048000" cy="14097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rgbClr val="29292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Trade Finance</a:t>
                  </a:r>
                </a:p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Scales With Your Institution</a:t>
                  </a:r>
                  <a:endParaRPr lang="en-US" sz="1200" dirty="0">
                    <a:solidFill>
                      <a:srgbClr val="29292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802C6A1-11F4-995F-CDD8-705B349C46D3}"/>
                    </a:ext>
                  </a:extLst>
                </p:cNvPr>
                <p:cNvSpPr/>
                <p:nvPr/>
              </p:nvSpPr>
              <p:spPr>
                <a:xfrm rot="10800000" flipH="1">
                  <a:off x="13775925" y="6216925"/>
                  <a:ext cx="3048000" cy="403860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53" name="Picture 52" descr="A person and person standing in front of a computer&#10;&#10;AI-generated content may be incorrect.">
                <a:extLst>
                  <a:ext uri="{FF2B5EF4-FFF2-40B4-BE49-F238E27FC236}">
                    <a16:creationId xmlns:a16="http://schemas.microsoft.com/office/drawing/2014/main" id="{F8919E04-16D2-A5B1-41ED-C7CD953CE3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68000"/>
              </a:blip>
              <a:srcRect l="21660" r="2117"/>
              <a:stretch>
                <a:fillRect/>
              </a:stretch>
            </p:blipFill>
            <p:spPr>
              <a:xfrm>
                <a:off x="0" y="2797738"/>
                <a:ext cx="3062624" cy="4017957"/>
              </a:xfrm>
              <a:prstGeom prst="rect">
                <a:avLst/>
              </a:prstGeom>
            </p:spPr>
          </p:pic>
          <p:pic>
            <p:nvPicPr>
              <p:cNvPr id="54" name="Picture 53" descr="A person and person standing in front of a computer&#10;&#10;AI-generated content may be incorrect.">
                <a:extLst>
                  <a:ext uri="{FF2B5EF4-FFF2-40B4-BE49-F238E27FC236}">
                    <a16:creationId xmlns:a16="http://schemas.microsoft.com/office/drawing/2014/main" id="{0F5DD95F-4281-6AC6-ED8B-35FA01FCC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68000"/>
              </a:blip>
              <a:srcRect l="21660" r="2117"/>
              <a:stretch>
                <a:fillRect/>
              </a:stretch>
            </p:blipFill>
            <p:spPr>
              <a:xfrm>
                <a:off x="0" y="8256361"/>
                <a:ext cx="3062624" cy="4045796"/>
              </a:xfrm>
              <a:prstGeom prst="rect">
                <a:avLst/>
              </a:prstGeom>
            </p:spPr>
          </p:pic>
        </p:grp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A01BEC9-60E0-D728-2152-59976900352E}"/>
              </a:ext>
            </a:extLst>
          </p:cNvPr>
          <p:cNvSpPr/>
          <p:nvPr/>
        </p:nvSpPr>
        <p:spPr>
          <a:xfrm>
            <a:off x="0" y="0"/>
            <a:ext cx="12192000" cy="1409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41C31B7C-D86E-468F-AC6A-165DA7604088}"/>
              </a:ext>
            </a:extLst>
          </p:cNvPr>
          <p:cNvSpPr txBox="1">
            <a:spLocks/>
          </p:cNvSpPr>
          <p:nvPr/>
        </p:nvSpPr>
        <p:spPr>
          <a:xfrm>
            <a:off x="2726266" y="201048"/>
            <a:ext cx="7154333" cy="76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Corporate Banking Solutions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55850AC-2429-54E4-7C7A-B33EB55253BC}"/>
              </a:ext>
            </a:extLst>
          </p:cNvPr>
          <p:cNvSpPr txBox="1"/>
          <p:nvPr/>
        </p:nvSpPr>
        <p:spPr>
          <a:xfrm>
            <a:off x="1861981" y="848519"/>
            <a:ext cx="8462638" cy="291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solutions for precise, scalable enterprise banking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DB78461-9635-E160-BFBD-1367A29F7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r="54342" b="8207"/>
          <a:stretch>
            <a:fillRect/>
          </a:stretch>
        </p:blipFill>
        <p:spPr bwMode="auto">
          <a:xfrm>
            <a:off x="7315388" y="-20155897"/>
            <a:ext cx="1592713" cy="37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1410B1A-8E93-230E-D288-85AE963C0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4" t="6949" r="5529"/>
          <a:stretch>
            <a:fillRect/>
          </a:stretch>
        </p:blipFill>
        <p:spPr bwMode="auto">
          <a:xfrm>
            <a:off x="8966887" y="28169577"/>
            <a:ext cx="1725090" cy="35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072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9D976-EFF9-16A9-4BC5-2F82F5D3D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yellow and white background&#10;&#10;AI-generated content may be incorrect.">
            <a:extLst>
              <a:ext uri="{FF2B5EF4-FFF2-40B4-BE49-F238E27FC236}">
                <a16:creationId xmlns:a16="http://schemas.microsoft.com/office/drawing/2014/main" id="{2241C24C-6BBD-7A05-3082-E58B749719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E8F423-9DC8-4EFE-8899-66292590491F}"/>
              </a:ext>
            </a:extLst>
          </p:cNvPr>
          <p:cNvSpPr txBox="1">
            <a:spLocks/>
          </p:cNvSpPr>
          <p:nvPr/>
        </p:nvSpPr>
        <p:spPr>
          <a:xfrm>
            <a:off x="1998329" y="2174491"/>
            <a:ext cx="4368800" cy="485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Appzillon X AI</a:t>
            </a:r>
          </a:p>
        </p:txBody>
      </p:sp>
      <p:pic>
        <p:nvPicPr>
          <p:cNvPr id="10" name="Picture 9" descr="A group of cell phones&#10;&#10;AI-generated content may be incorrect.">
            <a:extLst>
              <a:ext uri="{FF2B5EF4-FFF2-40B4-BE49-F238E27FC236}">
                <a16:creationId xmlns:a16="http://schemas.microsoft.com/office/drawing/2014/main" id="{1595C9DC-CDC9-397C-57F9-2883A7A31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760" y="11785985"/>
            <a:ext cx="2372575" cy="18269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DD45B8-0392-9321-6F05-372B1AF3F1DD}"/>
              </a:ext>
            </a:extLst>
          </p:cNvPr>
          <p:cNvSpPr txBox="1"/>
          <p:nvPr/>
        </p:nvSpPr>
        <p:spPr>
          <a:xfrm>
            <a:off x="1964551" y="3608728"/>
            <a:ext cx="4097671" cy="1709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AI-Driven Advisory &amp; Servicing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Financial Wellness &amp; Security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Conversational AI for Banking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 for Document Intelligence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B15DF9C-DEE3-88D2-E8DD-79DCFB778007}"/>
              </a:ext>
            </a:extLst>
          </p:cNvPr>
          <p:cNvSpPr txBox="1">
            <a:spLocks/>
          </p:cNvSpPr>
          <p:nvPr/>
        </p:nvSpPr>
        <p:spPr>
          <a:xfrm>
            <a:off x="1998330" y="2860277"/>
            <a:ext cx="3639311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AI-powered Journeys For Elevated Banking Experiences</a:t>
            </a:r>
            <a:endParaRPr lang="en-IN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HoloLens">
                <a:extLst>
                  <a:ext uri="{FF2B5EF4-FFF2-40B4-BE49-F238E27FC236}">
                    <a16:creationId xmlns:a16="http://schemas.microsoft.com/office/drawing/2014/main" id="{539738EF-6CCF-F014-FC11-E1541D9A53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47822059"/>
                  </p:ext>
                </p:extLst>
              </p:nvPr>
            </p:nvGraphicFramePr>
            <p:xfrm>
              <a:off x="4121803" y="9564060"/>
              <a:ext cx="3948390" cy="371986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948390" cy="3719867"/>
                    </a:xfrm>
                    <a:prstGeom prst="rect">
                      <a:avLst/>
                    </a:prstGeom>
                  </am3d:spPr>
                  <am3d:camera>
                    <am3d:pos x="0" y="0" z="58212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65084" d="1000000"/>
                    <am3d:preTrans dx="-2829569" dy="64595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374309" ay="2050568" az="834225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179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HoloLens">
                <a:extLst>
                  <a:ext uri="{FF2B5EF4-FFF2-40B4-BE49-F238E27FC236}">
                    <a16:creationId xmlns:a16="http://schemas.microsoft.com/office/drawing/2014/main" id="{539738EF-6CCF-F014-FC11-E1541D9A53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1803" y="9564060"/>
                <a:ext cx="3948390" cy="3719867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A8720328-2D85-A8EE-1503-3A68E0CC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68" y="-5811547"/>
            <a:ext cx="5588770" cy="2445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cell phone with a chat screen&#10;&#10;AI-generated content may be incorrect.">
            <a:extLst>
              <a:ext uri="{FF2B5EF4-FFF2-40B4-BE49-F238E27FC236}">
                <a16:creationId xmlns:a16="http://schemas.microsoft.com/office/drawing/2014/main" id="{B16BF93A-8298-44BC-6F82-AE31D9BE3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3719" y="6315236"/>
            <a:ext cx="2235521" cy="2811998"/>
          </a:xfrm>
          <a:prstGeom prst="rect">
            <a:avLst/>
          </a:prstGeom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C880A40B-B468-F99B-BD3D-134C3B0E82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280" y="9103664"/>
            <a:ext cx="2874541" cy="2193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E5F918-DA92-D084-4641-2562B1F8B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8614" y="9122696"/>
            <a:ext cx="2674506" cy="127097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B1E25DE-487C-4B0B-59C4-51332A18F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r="54342" b="8207"/>
          <a:stretch>
            <a:fillRect/>
          </a:stretch>
        </p:blipFill>
        <p:spPr bwMode="auto">
          <a:xfrm>
            <a:off x="7315388" y="1175612"/>
            <a:ext cx="1592713" cy="37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5C614C73-0A61-14D2-43B1-2581EC68D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4" t="6949" r="5529"/>
          <a:stretch>
            <a:fillRect/>
          </a:stretch>
        </p:blipFill>
        <p:spPr bwMode="auto">
          <a:xfrm>
            <a:off x="8966887" y="2174491"/>
            <a:ext cx="1725090" cy="35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22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9339</TotalTime>
  <Words>663</Words>
  <Application>Microsoft Office PowerPoint</Application>
  <PresentationFormat>Widescreen</PresentationFormat>
  <Paragraphs>174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Vishnu Hareesh</dc:creator>
  <cp:lastModifiedBy>Frewin Francis</cp:lastModifiedBy>
  <cp:revision>7</cp:revision>
  <dcterms:created xsi:type="dcterms:W3CDTF">2025-09-09T05:53:40Z</dcterms:created>
  <dcterms:modified xsi:type="dcterms:W3CDTF">2026-04-01T07:04:55Z</dcterms:modified>
</cp:coreProperties>
</file>