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71" r:id="rId4"/>
    <p:sldId id="265" r:id="rId5"/>
    <p:sldId id="266" r:id="rId6"/>
    <p:sldId id="267" r:id="rId7"/>
    <p:sldId id="272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6164"/>
  </p:normalViewPr>
  <p:slideViewPr>
    <p:cSldViewPr snapToGrid="0">
      <p:cViewPr varScale="1">
        <p:scale>
          <a:sx n="122" d="100"/>
          <a:sy n="122" d="100"/>
        </p:scale>
        <p:origin x="116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modSld">
      <pc:chgData name="Vishnu Hareesh" userId="12a48beb-2ac5-4a6f-9665-11797e75fa7d" providerId="ADAL" clId="{67911371-1A31-5E38-86A4-D3FE1D7879A1}" dt="2025-10-22T06:17:14.659" v="10" actId="1076"/>
      <pc:docMkLst>
        <pc:docMk/>
      </pc:docMkLst>
      <pc:sldChg chg="modSp mod">
        <pc:chgData name="Vishnu Hareesh" userId="12a48beb-2ac5-4a6f-9665-11797e75fa7d" providerId="ADAL" clId="{67911371-1A31-5E38-86A4-D3FE1D7879A1}" dt="2025-10-09T17:00:25.981" v="9" actId="1036"/>
        <pc:sldMkLst>
          <pc:docMk/>
          <pc:sldMk cId="1879826288" sldId="260"/>
        </pc:sldMkLst>
        <pc:grpChg chg="mod">
          <ac:chgData name="Vishnu Hareesh" userId="12a48beb-2ac5-4a6f-9665-11797e75fa7d" providerId="ADAL" clId="{67911371-1A31-5E38-86A4-D3FE1D7879A1}" dt="2025-10-09T17:00:25.981" v="9" actId="1036"/>
          <ac:grpSpMkLst>
            <pc:docMk/>
            <pc:sldMk cId="1879826288" sldId="260"/>
            <ac:grpSpMk id="5" creationId="{DD6AB3EB-CD7C-4AF7-2488-19EB2174DB21}"/>
          </ac:grpSpMkLst>
        </pc:grpChg>
      </pc:sldChg>
      <pc:sldChg chg="modSp mod">
        <pc:chgData name="Vishnu Hareesh" userId="12a48beb-2ac5-4a6f-9665-11797e75fa7d" providerId="ADAL" clId="{67911371-1A31-5E38-86A4-D3FE1D7879A1}" dt="2025-10-22T06:17:14.659" v="10" actId="1076"/>
        <pc:sldMkLst>
          <pc:docMk/>
          <pc:sldMk cId="2137983086" sldId="265"/>
        </pc:sldMkLst>
        <pc:spChg chg="mod">
          <ac:chgData name="Vishnu Hareesh" userId="12a48beb-2ac5-4a6f-9665-11797e75fa7d" providerId="ADAL" clId="{67911371-1A31-5E38-86A4-D3FE1D7879A1}" dt="2025-10-22T06:17:14.659" v="10" actId="1076"/>
          <ac:spMkLst>
            <pc:docMk/>
            <pc:sldMk cId="2137983086" sldId="265"/>
            <ac:spMk id="2" creationId="{B6F69E65-79FC-1A57-876D-51F9374A4E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42E26-2D2F-4241-5664-A4A46FF0588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946AD5-6E25-DAA2-A7D3-081EC3AB997F}"/>
              </a:ext>
            </a:extLst>
          </p:cNvPr>
          <p:cNvCxnSpPr/>
          <p:nvPr/>
        </p:nvCxnSpPr>
        <p:spPr>
          <a:xfrm>
            <a:off x="8382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22/10/25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22/10/25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22/10/25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22/10/25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22/10/25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22/10/25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22/10/25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22/10/25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22/10/25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22/10/25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Helps banks streamline onboarding, automate credit decisioning, and embed compliance into every transaction layer.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err="1"/>
              <a:t>Appzillon</a:t>
            </a:r>
            <a:r>
              <a:rPr lang="en-US" dirty="0"/>
              <a:t> Trade Finance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IN" dirty="0"/>
              <a:t>Digitizing trade finance, accelerating global commerce</a:t>
            </a:r>
            <a:endParaRPr lang="en-US" dirty="0"/>
          </a:p>
        </p:txBody>
      </p:sp>
      <p:pic>
        <p:nvPicPr>
          <p:cNvPr id="8" name="Picture Placeholder 7" descr="A person and person standing in front of a computer&#10;&#10;AI-generated content may be incorrect.">
            <a:extLst>
              <a:ext uri="{FF2B5EF4-FFF2-40B4-BE49-F238E27FC236}">
                <a16:creationId xmlns:a16="http://schemas.microsoft.com/office/drawing/2014/main" id="{9CBAA90E-7FD1-B343-2405-87B21A1F21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Reimagining Trade Finance for Speed, Scale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Finance Challenges Today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F5CF7C4-1888-897F-883B-2752F2E425B9}"/>
              </a:ext>
            </a:extLst>
          </p:cNvPr>
          <p:cNvSpPr txBox="1">
            <a:spLocks/>
          </p:cNvSpPr>
          <p:nvPr/>
        </p:nvSpPr>
        <p:spPr>
          <a:xfrm>
            <a:off x="6673817" y="1785205"/>
            <a:ext cx="4376641" cy="22998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$1.7 Trillion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CF20A0-9FEC-B3A9-DFBC-BCF4F8EAC9AF}"/>
              </a:ext>
            </a:extLst>
          </p:cNvPr>
          <p:cNvSpPr txBox="1">
            <a:spLocks/>
          </p:cNvSpPr>
          <p:nvPr/>
        </p:nvSpPr>
        <p:spPr>
          <a:xfrm>
            <a:off x="6775417" y="4131538"/>
            <a:ext cx="4376641" cy="17766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Global trade finance gap remains unfilled due to these systemic challenges </a:t>
            </a:r>
          </a:p>
          <a:p>
            <a:endParaRPr lang="en-US" dirty="0"/>
          </a:p>
          <a:p>
            <a:r>
              <a:rPr lang="en-US" sz="1400" dirty="0"/>
              <a:t>(Source: Asian Development Bank)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6AB3EB-CD7C-4AF7-2488-19EB2174DB21}"/>
              </a:ext>
            </a:extLst>
          </p:cNvPr>
          <p:cNvGrpSpPr/>
          <p:nvPr/>
        </p:nvGrpSpPr>
        <p:grpSpPr>
          <a:xfrm>
            <a:off x="520002" y="1359003"/>
            <a:ext cx="6281737" cy="4568568"/>
            <a:chOff x="6209601" y="1655045"/>
            <a:chExt cx="5906199" cy="4568568"/>
          </a:xfrm>
        </p:grpSpPr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id="{8C53A3ED-4C73-47B2-20BF-594C5585B5BC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 Placeholder 1">
              <a:extLst>
                <a:ext uri="{FF2B5EF4-FFF2-40B4-BE49-F238E27FC236}">
                  <a16:creationId xmlns:a16="http://schemas.microsoft.com/office/drawing/2014/main" id="{AC943051-3BC4-50FD-0150-2E21FAC8C855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55045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Lengthy Processes</a:t>
              </a:r>
            </a:p>
          </p:txBody>
        </p:sp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A946AABE-E307-EFCE-59FF-2500A2FA58E4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E172454D-9E87-AB4E-911C-2A62514CB462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 Placeholder 1">
              <a:extLst>
                <a:ext uri="{FF2B5EF4-FFF2-40B4-BE49-F238E27FC236}">
                  <a16:creationId xmlns:a16="http://schemas.microsoft.com/office/drawing/2014/main" id="{EBC21BEF-F326-F0BB-E16D-5CABDB28085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Fragmented Workflows 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EB6BD1E8-6C5E-EA87-8DAF-4DDB6C01B69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547AF7F2-1E7F-0FFB-0883-60B4071C073E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5766C7C5-F2F9-18F5-5230-5C34FA7EE2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Compliance Burden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2D57D6B7-ADA2-F639-CCAB-348EB3D35C88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5340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C64B7E32-2DC3-9F0D-9B8C-11D6750C053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5295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Limited Visibility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DC6810E6-960B-917E-EBCB-6EA47AA7AAE7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829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0971A5-29A3-28F8-151C-E97AED5CD018}"/>
                </a:ext>
              </a:extLst>
            </p:cNvPr>
            <p:cNvSpPr txBox="1"/>
            <p:nvPr/>
          </p:nvSpPr>
          <p:spPr>
            <a:xfrm>
              <a:off x="6724017" y="5638838"/>
              <a:ext cx="4266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Poor transparency leads to disputes, backlogs, and client dissatisfaction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B46122-BCDD-627E-DC1A-D205621CDFE1}"/>
                </a:ext>
              </a:extLst>
            </p:cNvPr>
            <p:cNvSpPr txBox="1"/>
            <p:nvPr/>
          </p:nvSpPr>
          <p:spPr>
            <a:xfrm>
              <a:off x="6724017" y="4415538"/>
              <a:ext cx="4743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Manual sanctions, counterparty checks, and jurisdiction rules increase delays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DF65C1-DCD4-75CF-D845-2C51EE2A40B4}"/>
                </a:ext>
              </a:extLst>
            </p:cNvPr>
            <p:cNvSpPr txBox="1"/>
            <p:nvPr/>
          </p:nvSpPr>
          <p:spPr>
            <a:xfrm>
              <a:off x="6724017" y="3226690"/>
              <a:ext cx="4540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Disconnected systems across geographies and teams create inefficiencies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8AC1B2-14D6-B22A-1CFA-FBCE55FBF0C2}"/>
                </a:ext>
              </a:extLst>
            </p:cNvPr>
            <p:cNvSpPr txBox="1"/>
            <p:nvPr/>
          </p:nvSpPr>
          <p:spPr>
            <a:xfrm>
              <a:off x="6685917" y="1936327"/>
              <a:ext cx="4499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Heavy documentation and complex onboarding slow critical deals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0FA799-46BF-2BAF-0FBA-1D6567F4B2EF}"/>
              </a:ext>
            </a:extLst>
          </p:cNvPr>
          <p:cNvGrpSpPr/>
          <p:nvPr/>
        </p:nvGrpSpPr>
        <p:grpSpPr>
          <a:xfrm>
            <a:off x="8955594" y="-406811"/>
            <a:ext cx="3822480" cy="3469461"/>
            <a:chOff x="8958432" y="-328746"/>
            <a:chExt cx="3822480" cy="38164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125102-ECF4-54D7-3A3E-F54545CAE9CD}"/>
                </a:ext>
              </a:extLst>
            </p:cNvPr>
            <p:cNvSpPr/>
            <p:nvPr/>
          </p:nvSpPr>
          <p:spPr>
            <a:xfrm>
              <a:off x="9066494" y="-328746"/>
              <a:ext cx="3714418" cy="3714418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Stacks of money with dollar signs&#10;&#10;AI-generated content may be incorrect.">
              <a:extLst>
                <a:ext uri="{FF2B5EF4-FFF2-40B4-BE49-F238E27FC236}">
                  <a16:creationId xmlns:a16="http://schemas.microsoft.com/office/drawing/2014/main" id="{38D5A184-BA7A-E274-0BE6-DF770B5AF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FF8C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25" b="89915" l="8180" r="94990">
                          <a14:foregroundMark x1="14928" y1="50000" x2="23517" y2="64347"/>
                          <a14:foregroundMark x1="76176" y1="45170" x2="82515" y2="59091"/>
                          <a14:foregroundMark x1="82515" y1="59091" x2="82618" y2="75994"/>
                          <a14:foregroundMark x1="82618" y1="75994" x2="82720" y2="73722"/>
                          <a14:foregroundMark x1="59509" y1="10938" x2="71575" y2="8949"/>
                          <a14:foregroundMark x1="71575" y1="8949" x2="78119" y2="14205"/>
                          <a14:foregroundMark x1="75358" y1="9943" x2="75358" y2="9943"/>
                          <a14:foregroundMark x1="76278" y1="10795" x2="76278" y2="10795"/>
                          <a14:foregroundMark x1="80164" y1="14205" x2="76789" y2="11080"/>
                          <a14:foregroundMark x1="84560" y1="18324" x2="78732" y2="13920"/>
                          <a14:foregroundMark x1="58589" y1="9659" x2="70348" y2="5966"/>
                          <a14:foregroundMark x1="70348" y1="5966" x2="70859" y2="8097"/>
                          <a14:foregroundMark x1="67382" y1="3409" x2="67382" y2="3409"/>
                          <a14:foregroundMark x1="66564" y1="3409" x2="66564" y2="3409"/>
                          <a14:foregroundMark x1="38241" y1="8807" x2="38241" y2="8807"/>
                          <a14:foregroundMark x1="14213" y1="71875" x2="10532" y2="56250"/>
                          <a14:foregroundMark x1="10532" y1="56250" x2="16360" y2="45455"/>
                          <a14:foregroundMark x1="18200" y1="44886" x2="18200" y2="44886"/>
                          <a14:foregroundMark x1="16155" y1="43892" x2="16155" y2="43892"/>
                          <a14:foregroundMark x1="15031" y1="45597" x2="8282" y2="51420"/>
                          <a14:foregroundMark x1="29857" y1="32244" x2="32311" y2="30682"/>
                          <a14:foregroundMark x1="81902" y1="16051" x2="81902" y2="16051"/>
                          <a14:foregroundMark x1="81697" y1="15057" x2="79959" y2="14915"/>
                          <a14:foregroundMark x1="28528" y1="82244" x2="33947" y2="75710"/>
                          <a14:foregroundMark x1="48773" y1="81392" x2="53170" y2="68892"/>
                          <a14:foregroundMark x1="68609" y1="81534" x2="71166" y2="63494"/>
                          <a14:foregroundMark x1="71166" y1="63494" x2="71166" y2="63494"/>
                          <a14:foregroundMark x1="85072" y1="83097" x2="85072" y2="78693"/>
                          <a14:foregroundMark x1="86810" y1="82955" x2="91616" y2="76420"/>
                          <a14:foregroundMark x1="47342" y1="82955" x2="56851" y2="70597"/>
                          <a14:foregroundMark x1="69223" y1="80114" x2="74233" y2="73438"/>
                          <a14:foregroundMark x1="62577" y1="6534" x2="67689" y2="4972"/>
                          <a14:foregroundMark x1="54908" y1="13920" x2="52556" y2="12642"/>
                          <a14:foregroundMark x1="39673" y1="7528" x2="53067" y2="11790"/>
                          <a14:foregroundMark x1="43763" y1="4261" x2="43763" y2="7670"/>
                          <a14:foregroundMark x1="94070" y1="65909" x2="91616" y2="66051"/>
                          <a14:foregroundMark x1="92945" y1="77841" x2="89162" y2="74006"/>
                          <a14:foregroundMark x1="94990" y1="76705" x2="88344" y2="76278"/>
                          <a14:foregroundMark x1="66871" y1="83097" x2="75256" y2="73722"/>
                          <a14:foregroundMark x1="90491" y1="56676" x2="90491" y2="56676"/>
                          <a14:foregroundMark x1="85276" y1="53125" x2="86912" y2="54119"/>
                          <a14:foregroundMark x1="88855" y1="54688" x2="87219" y2="54688"/>
                          <a14:foregroundMark x1="94888" y1="65909" x2="94888" y2="65909"/>
                        </a14:backgroundRemoval>
                      </a14:imgEffect>
                    </a14:imgLayer>
                  </a14:imgProps>
                </a:ext>
              </a:extLst>
            </a:blip>
            <a:srcRect l="6312" r="2134"/>
            <a:stretch>
              <a:fillRect/>
            </a:stretch>
          </p:blipFill>
          <p:spPr>
            <a:xfrm>
              <a:off x="8958432" y="387032"/>
              <a:ext cx="3723639" cy="292766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6A45F0-1E51-E571-7EAE-2E9FD3314B64}"/>
                </a:ext>
              </a:extLst>
            </p:cNvPr>
            <p:cNvSpPr txBox="1"/>
            <p:nvPr/>
          </p:nvSpPr>
          <p:spPr>
            <a:xfrm rot="1147448">
              <a:off x="10705784" y="2656663"/>
              <a:ext cx="4603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accent1"/>
                  </a:solidFill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1E3452-6AF4-0D80-D144-85D27717F637}"/>
                </a:ext>
              </a:extLst>
            </p:cNvPr>
            <p:cNvSpPr txBox="1"/>
            <p:nvPr/>
          </p:nvSpPr>
          <p:spPr>
            <a:xfrm rot="19146141">
              <a:off x="9339812" y="549785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22/10/25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1CF8A6-3AB0-1E22-36CF-821F06BF2B2E}"/>
              </a:ext>
            </a:extLst>
          </p:cNvPr>
          <p:cNvCxnSpPr>
            <a:cxnSpLocks/>
          </p:cNvCxnSpPr>
          <p:nvPr/>
        </p:nvCxnSpPr>
        <p:spPr>
          <a:xfrm>
            <a:off x="1154283" y="3490072"/>
            <a:ext cx="98834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31B227-33D5-E1A7-CDBE-8FC47B008DA9}"/>
              </a:ext>
            </a:extLst>
          </p:cNvPr>
          <p:cNvCxnSpPr>
            <a:cxnSpLocks/>
          </p:cNvCxnSpPr>
          <p:nvPr/>
        </p:nvCxnSpPr>
        <p:spPr>
          <a:xfrm>
            <a:off x="6102927" y="1647207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04205D-D8F9-02CD-F330-FD0D6BA9043B}"/>
              </a:ext>
            </a:extLst>
          </p:cNvPr>
          <p:cNvGrpSpPr/>
          <p:nvPr/>
        </p:nvGrpSpPr>
        <p:grpSpPr>
          <a:xfrm>
            <a:off x="1298309" y="1766468"/>
            <a:ext cx="3763114" cy="1138293"/>
            <a:chOff x="855225" y="1976610"/>
            <a:chExt cx="3763114" cy="1138293"/>
          </a:xfrm>
        </p:grpSpPr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0D984DEC-8AE2-2B22-BB29-B6249C29CD1D}"/>
                </a:ext>
              </a:extLst>
            </p:cNvPr>
            <p:cNvSpPr txBox="1">
              <a:spLocks/>
            </p:cNvSpPr>
            <p:nvPr/>
          </p:nvSpPr>
          <p:spPr>
            <a:xfrm>
              <a:off x="204119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Digital adoption rate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7BA309-CFE2-8FF0-7FB2-D1EEDFF58EA9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Expected growth in digital trade finance solutions by 2026</a:t>
              </a: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5130D6F8-F738-31E5-68DA-F13622871DBC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4C2DEA-BA3C-877F-1327-ECFDDB5F8151}"/>
              </a:ext>
            </a:extLst>
          </p:cNvPr>
          <p:cNvGrpSpPr/>
          <p:nvPr/>
        </p:nvGrpSpPr>
        <p:grpSpPr>
          <a:xfrm>
            <a:off x="7026747" y="1766468"/>
            <a:ext cx="4010971" cy="1138293"/>
            <a:chOff x="855225" y="1976610"/>
            <a:chExt cx="4010971" cy="1138293"/>
          </a:xfrm>
        </p:grpSpPr>
        <p:sp>
          <p:nvSpPr>
            <p:cNvPr id="54" name="Text Placeholder 1">
              <a:extLst>
                <a:ext uri="{FF2B5EF4-FFF2-40B4-BE49-F238E27FC236}">
                  <a16:creationId xmlns:a16="http://schemas.microsoft.com/office/drawing/2014/main" id="{A7FE2199-9180-FED4-CFFD-C5C1AB6C3A2E}"/>
                </a:ext>
              </a:extLst>
            </p:cNvPr>
            <p:cNvSpPr txBox="1">
              <a:spLocks/>
            </p:cNvSpPr>
            <p:nvPr/>
          </p:nvSpPr>
          <p:spPr>
            <a:xfrm>
              <a:off x="2289047" y="2134566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Global Trade Volume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3B9871-93A6-7694-20D4-1BE4A8C8C14B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Annual opportunity for modernized trade finance platforms</a:t>
              </a:r>
            </a:p>
          </p:txBody>
        </p:sp>
        <p:sp>
          <p:nvSpPr>
            <p:cNvPr id="56" name="Text Placeholder 1">
              <a:extLst>
                <a:ext uri="{FF2B5EF4-FFF2-40B4-BE49-F238E27FC236}">
                  <a16:creationId xmlns:a16="http://schemas.microsoft.com/office/drawing/2014/main" id="{61F50D3E-63AE-16B6-639A-FF6DCB00BAFD}"/>
                </a:ext>
              </a:extLst>
            </p:cNvPr>
            <p:cNvSpPr txBox="1">
              <a:spLocks/>
            </p:cNvSpPr>
            <p:nvPr/>
          </p:nvSpPr>
          <p:spPr>
            <a:xfrm>
              <a:off x="855225" y="1976610"/>
              <a:ext cx="1525809" cy="629947"/>
            </a:xfrm>
            <a:prstGeom prst="rect">
              <a:avLst/>
            </a:prstGeom>
          </p:spPr>
          <p:txBody>
            <a:bodyPr vert="horz" wrap="none" lIns="0" tIns="45720" rIns="0" bIns="45720" rtlCol="0" anchor="b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200" dirty="0">
                  <a:solidFill>
                    <a:schemeClr val="accent1"/>
                  </a:solidFill>
                  <a:latin typeface="+mj-lt"/>
                </a:rPr>
                <a:t>$8.4T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519ED7D-9698-59B1-70EA-5A0FF3DDA08B}"/>
              </a:ext>
            </a:extLst>
          </p:cNvPr>
          <p:cNvGrpSpPr/>
          <p:nvPr/>
        </p:nvGrpSpPr>
        <p:grpSpPr>
          <a:xfrm>
            <a:off x="1298309" y="4331419"/>
            <a:ext cx="3763114" cy="1238455"/>
            <a:chOff x="855225" y="2122670"/>
            <a:chExt cx="3763114" cy="1238455"/>
          </a:xfrm>
        </p:grpSpPr>
        <p:sp>
          <p:nvSpPr>
            <p:cNvPr id="58" name="Text Placeholder 1">
              <a:extLst>
                <a:ext uri="{FF2B5EF4-FFF2-40B4-BE49-F238E27FC236}">
                  <a16:creationId xmlns:a16="http://schemas.microsoft.com/office/drawing/2014/main" id="{6CFEAEB0-25C7-E943-FA55-F6AC29F2FCA2}"/>
                </a:ext>
              </a:extLst>
            </p:cNvPr>
            <p:cNvSpPr txBox="1">
              <a:spLocks/>
            </p:cNvSpPr>
            <p:nvPr/>
          </p:nvSpPr>
          <p:spPr>
            <a:xfrm>
              <a:off x="1981230" y="2122670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Trusted Partnership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2A7ACEC-2DCE-01D8-F954-6E58034A6F19}"/>
                </a:ext>
              </a:extLst>
            </p:cNvPr>
            <p:cNvSpPr txBox="1"/>
            <p:nvPr/>
          </p:nvSpPr>
          <p:spPr>
            <a:xfrm>
              <a:off x="855225" y="2530128"/>
              <a:ext cx="3763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Position as trusted partners in global trade by digitizing operations and winning SME and corporate trust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E482E0-4F92-644B-3C6A-DF1AD667312F}"/>
              </a:ext>
            </a:extLst>
          </p:cNvPr>
          <p:cNvGrpSpPr/>
          <p:nvPr/>
        </p:nvGrpSpPr>
        <p:grpSpPr>
          <a:xfrm>
            <a:off x="6801739" y="4343315"/>
            <a:ext cx="4213130" cy="1226559"/>
            <a:chOff x="630217" y="2134566"/>
            <a:chExt cx="4213130" cy="1226559"/>
          </a:xfrm>
        </p:grpSpPr>
        <p:sp>
          <p:nvSpPr>
            <p:cNvPr id="62" name="Text Placeholder 1">
              <a:extLst>
                <a:ext uri="{FF2B5EF4-FFF2-40B4-BE49-F238E27FC236}">
                  <a16:creationId xmlns:a16="http://schemas.microsoft.com/office/drawing/2014/main" id="{9D149ACD-DE08-9480-A233-3DAC2AA8FF76}"/>
                </a:ext>
              </a:extLst>
            </p:cNvPr>
            <p:cNvSpPr txBox="1">
              <a:spLocks/>
            </p:cNvSpPr>
            <p:nvPr/>
          </p:nvSpPr>
          <p:spPr>
            <a:xfrm>
              <a:off x="1716068" y="2134566"/>
              <a:ext cx="2577149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Competitive Advantage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6A7BCCC-894C-49EB-F4A8-98561020B95A}"/>
                </a:ext>
              </a:extLst>
            </p:cNvPr>
            <p:cNvSpPr txBox="1"/>
            <p:nvPr/>
          </p:nvSpPr>
          <p:spPr>
            <a:xfrm>
              <a:off x="630217" y="2530128"/>
              <a:ext cx="42131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Deliver scalable, compliant and seamless trade financing while differentiating through real-time compliance and </a:t>
              </a:r>
              <a:r>
                <a:rPr lang="en-US" sz="1600" dirty="0" err="1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visibilty</a:t>
              </a: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7110AA3-E12D-6DEA-5101-D1DFB75C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636" y="3931643"/>
            <a:ext cx="725800" cy="750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9F03FB-3A01-ADEE-397A-64CFA42A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71" y="3954907"/>
            <a:ext cx="757862" cy="7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6904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9E65-79FC-1A57-876D-51F9374A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227853"/>
            <a:ext cx="11609196" cy="676063"/>
          </a:xfrm>
        </p:spPr>
        <p:txBody>
          <a:bodyPr/>
          <a:lstStyle/>
          <a:p>
            <a:r>
              <a:rPr lang="en-US" dirty="0" err="1"/>
              <a:t>Appzillon</a:t>
            </a:r>
            <a:r>
              <a:rPr lang="en-US" dirty="0"/>
              <a:t> Advantage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9AABB-AC2B-6B7B-E9B5-BA1589D793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FF34F-5A04-1C32-7221-ACDE96E8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01F89-B5B5-A6BA-7B5D-6B9A2CD99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A2FCA9-6CBD-FBC8-F3C4-A3F9A06F670D}"/>
              </a:ext>
            </a:extLst>
          </p:cNvPr>
          <p:cNvGrpSpPr/>
          <p:nvPr/>
        </p:nvGrpSpPr>
        <p:grpSpPr>
          <a:xfrm>
            <a:off x="520002" y="1486918"/>
            <a:ext cx="6281738" cy="3017024"/>
            <a:chOff x="6209601" y="1678491"/>
            <a:chExt cx="5906199" cy="3017024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F27AF04E-B3B1-A0EA-096A-8F5B58DFE762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DFF943A8-1D6C-7116-BC17-BA1BDDA1BB31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Accelerate Onboarding</a:t>
              </a: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4D801BDA-D974-E5D4-3CC7-6E98A837C8BE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763469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BFF06227-83AB-8F85-BCC8-F47EDF10022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F0D03728-B762-5CDB-CC91-6A181D383AA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718419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Streamline Workflows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B84FC2DD-0ADC-C269-F870-A0F51FEBF0B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79559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B4A63A9A-2CDA-901E-2157-94A9B78C783B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763247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Strengthen Risk Control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52BDE613-CC9F-9F2C-E8A6-32538371C5D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007B37-ACA2-E2ED-43FB-02035A72EEFF}"/>
                </a:ext>
              </a:extLst>
            </p:cNvPr>
            <p:cNvSpPr txBox="1"/>
            <p:nvPr/>
          </p:nvSpPr>
          <p:spPr>
            <a:xfrm>
              <a:off x="6724017" y="4110740"/>
              <a:ext cx="5039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Automate sanctions counterparty, and jurisdiction checks without disrupting flow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B7F02-1A43-BFB2-B94F-37C4B72DAA8A}"/>
                </a:ext>
              </a:extLst>
            </p:cNvPr>
            <p:cNvSpPr txBox="1"/>
            <p:nvPr/>
          </p:nvSpPr>
          <p:spPr>
            <a:xfrm>
              <a:off x="6724017" y="3062568"/>
              <a:ext cx="4823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Orchestrate workflows dynamically by deal size, geography, and compliance rules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538A94-9425-E261-FA36-97696C6258D7}"/>
                </a:ext>
              </a:extLst>
            </p:cNvPr>
            <p:cNvSpPr txBox="1"/>
            <p:nvPr/>
          </p:nvSpPr>
          <p:spPr>
            <a:xfrm>
              <a:off x="6685916" y="1983219"/>
              <a:ext cx="4766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Cut weeks into hours with guided digital journeys and real-time KYC verification</a:t>
              </a:r>
            </a:p>
          </p:txBody>
        </p:sp>
      </p:grp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F5A617B-09EB-161E-1DA1-9BF21D6A1CAD}"/>
              </a:ext>
            </a:extLst>
          </p:cNvPr>
          <p:cNvSpPr txBox="1">
            <a:spLocks/>
          </p:cNvSpPr>
          <p:nvPr/>
        </p:nvSpPr>
        <p:spPr>
          <a:xfrm>
            <a:off x="6670100" y="4790367"/>
            <a:ext cx="4734313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Trade Finance That </a:t>
            </a:r>
            <a:r>
              <a:rPr lang="en-US" sz="2000" dirty="0">
                <a:solidFill>
                  <a:schemeClr val="accent1"/>
                </a:solidFill>
              </a:rPr>
              <a:t>Adapts to Every Deal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56036-2F40-D957-4CBF-DA4376F52C68}"/>
              </a:ext>
            </a:extLst>
          </p:cNvPr>
          <p:cNvSpPr txBox="1"/>
          <p:nvPr/>
        </p:nvSpPr>
        <p:spPr>
          <a:xfrm>
            <a:off x="5421086" y="5167323"/>
            <a:ext cx="608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Omnichannel engagement across portal, branch, and relationship managers with configurable compliance and end-to-end visibility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855AC8-734E-3065-4781-0A08EEC3D805}"/>
              </a:ext>
            </a:extLst>
          </p:cNvPr>
          <p:cNvGrpSpPr/>
          <p:nvPr/>
        </p:nvGrpSpPr>
        <p:grpSpPr>
          <a:xfrm>
            <a:off x="7798351" y="798221"/>
            <a:ext cx="3705721" cy="3705721"/>
            <a:chOff x="7324600" y="719035"/>
            <a:chExt cx="3705721" cy="3705721"/>
          </a:xfrm>
        </p:grpSpPr>
        <p:pic>
          <p:nvPicPr>
            <p:cNvPr id="15" name="Picture 14" descr="A group of people in a meeting&#10;&#10;AI-generated content may be incorrect.">
              <a:extLst>
                <a:ext uri="{FF2B5EF4-FFF2-40B4-BE49-F238E27FC236}">
                  <a16:creationId xmlns:a16="http://schemas.microsoft.com/office/drawing/2014/main" id="{978BEC84-21FB-D932-96AB-6BFF271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4600" y="719035"/>
              <a:ext cx="3705721" cy="37057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B9485E-2B1C-F14A-ECBA-1F680AD3B647}"/>
                </a:ext>
              </a:extLst>
            </p:cNvPr>
            <p:cNvSpPr/>
            <p:nvPr/>
          </p:nvSpPr>
          <p:spPr>
            <a:xfrm>
              <a:off x="7356270" y="742449"/>
              <a:ext cx="1143000" cy="1143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4C0954-FA09-6AB7-2581-0891AE48DBCE}"/>
                </a:ext>
              </a:extLst>
            </p:cNvPr>
            <p:cNvSpPr/>
            <p:nvPr/>
          </p:nvSpPr>
          <p:spPr>
            <a:xfrm>
              <a:off x="10065233" y="3592176"/>
              <a:ext cx="702816" cy="70281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711495-6C05-7B20-0DF6-2E9B71A06A53}"/>
                </a:ext>
              </a:extLst>
            </p:cNvPr>
            <p:cNvSpPr/>
            <p:nvPr/>
          </p:nvSpPr>
          <p:spPr>
            <a:xfrm>
              <a:off x="7422409" y="3278894"/>
              <a:ext cx="850408" cy="85040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98308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0932-598C-450C-9AB9-6E19058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in action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2EA94C-CBF6-6C9D-1EC2-B592EE6743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4266421"/>
            <a:ext cx="3697607" cy="126128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Unified channels eliminate manual backlogs while empowering teams with real-time visibility and task tracking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110969-90DB-3325-1394-4139E00BF6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4266421"/>
            <a:ext cx="3697607" cy="126128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Automated intelligence ensures compliance without slowing service, adapting to global and local regulations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8086A6-0092-0BD2-4262-BEEC89D5E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4266421"/>
            <a:ext cx="3697607" cy="126128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Real-time screening for sanctions, contracts and cross-border risks with severity-based alert prioritization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86388-802E-0557-17F7-5620D99A73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89AAF0-84A0-61B9-C1B1-FD76CF7E6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D407-6FE2-03B5-64FC-2DD41DB8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1759384-ABFB-57EF-F616-2EEFFEC2D867}"/>
              </a:ext>
            </a:extLst>
          </p:cNvPr>
          <p:cNvSpPr txBox="1">
            <a:spLocks/>
          </p:cNvSpPr>
          <p:nvPr/>
        </p:nvSpPr>
        <p:spPr>
          <a:xfrm>
            <a:off x="291401" y="2081188"/>
            <a:ext cx="3697606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+mj-lt"/>
              </a:rPr>
              <a:t>Embedded Risk Intelligence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46F0661-2F9D-FC7A-6798-16FE8091389E}"/>
              </a:ext>
            </a:extLst>
          </p:cNvPr>
          <p:cNvSpPr txBox="1">
            <a:spLocks/>
          </p:cNvSpPr>
          <p:nvPr/>
        </p:nvSpPr>
        <p:spPr>
          <a:xfrm>
            <a:off x="4247196" y="2081188"/>
            <a:ext cx="3697606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+mj-lt"/>
              </a:rPr>
              <a:t>Smart Compliance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F8C96F8-427B-A987-14FF-44B65B343A12}"/>
              </a:ext>
            </a:extLst>
          </p:cNvPr>
          <p:cNvSpPr txBox="1">
            <a:spLocks/>
          </p:cNvSpPr>
          <p:nvPr/>
        </p:nvSpPr>
        <p:spPr>
          <a:xfrm>
            <a:off x="8139257" y="2081188"/>
            <a:ext cx="3697606" cy="395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+mj-lt"/>
              </a:rPr>
              <a:t>Scalable Operations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7DD37-6147-D81E-05FE-AEA976F341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6155" y="2618586"/>
            <a:ext cx="1439688" cy="138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0525-8E67-1A0C-75BF-AE842C8633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14813" y="2780678"/>
            <a:ext cx="1175537" cy="1175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E5F982-55ED-7107-D888-43FFDEFC9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2873" y="2660385"/>
            <a:ext cx="1394661" cy="13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870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Delivered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F7A4ED4-3381-D34F-E2BD-F757FF21E3F6}"/>
              </a:ext>
            </a:extLst>
          </p:cNvPr>
          <p:cNvGrpSpPr/>
          <p:nvPr/>
        </p:nvGrpSpPr>
        <p:grpSpPr>
          <a:xfrm>
            <a:off x="493870" y="3955301"/>
            <a:ext cx="11204259" cy="1996264"/>
            <a:chOff x="489247" y="1070599"/>
            <a:chExt cx="11204259" cy="199626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40F599E-FCAF-B331-2A54-923A73CB4B2D}"/>
                </a:ext>
              </a:extLst>
            </p:cNvPr>
            <p:cNvGrpSpPr/>
            <p:nvPr/>
          </p:nvGrpSpPr>
          <p:grpSpPr>
            <a:xfrm>
              <a:off x="489247" y="1070599"/>
              <a:ext cx="3172162" cy="1996264"/>
              <a:chOff x="698553" y="1035572"/>
              <a:chExt cx="3172162" cy="1996264"/>
            </a:xfrm>
          </p:grpSpPr>
          <p:sp>
            <p:nvSpPr>
              <p:cNvPr id="103" name="Shape 1">
                <a:extLst>
                  <a:ext uri="{FF2B5EF4-FFF2-40B4-BE49-F238E27FC236}">
                    <a16:creationId xmlns:a16="http://schemas.microsoft.com/office/drawing/2014/main" id="{76CCA0B2-E9A8-A061-C714-6BC03C09873D}"/>
                  </a:ext>
                </a:extLst>
              </p:cNvPr>
              <p:cNvSpPr/>
              <p:nvPr/>
            </p:nvSpPr>
            <p:spPr>
              <a:xfrm>
                <a:off x="698553" y="1035572"/>
                <a:ext cx="3172162" cy="1996264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F489C626-66A9-1BF2-69BE-D4FFBD2C2A53}"/>
                  </a:ext>
                </a:extLst>
              </p:cNvPr>
              <p:cNvGrpSpPr/>
              <p:nvPr/>
            </p:nvGrpSpPr>
            <p:grpSpPr>
              <a:xfrm>
                <a:off x="845823" y="1566564"/>
                <a:ext cx="2776704" cy="1207287"/>
                <a:chOff x="1559574" y="3270763"/>
                <a:chExt cx="2776704" cy="1207287"/>
              </a:xfrm>
            </p:grpSpPr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F95D7C9-E84A-E2AC-22F3-8B4230614681}"/>
                    </a:ext>
                  </a:extLst>
                </p:cNvPr>
                <p:cNvSpPr txBox="1"/>
                <p:nvPr/>
              </p:nvSpPr>
              <p:spPr>
                <a:xfrm>
                  <a:off x="1559574" y="3647053"/>
                  <a:ext cx="27767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Faster onboarding, smarter compliance, and reduced friction across all workflows</a:t>
                  </a:r>
                </a:p>
              </p:txBody>
            </p:sp>
            <p:sp>
              <p:nvSpPr>
                <p:cNvPr id="147" name="Text Placeholder 1">
                  <a:extLst>
                    <a:ext uri="{FF2B5EF4-FFF2-40B4-BE49-F238E27FC236}">
                      <a16:creationId xmlns:a16="http://schemas.microsoft.com/office/drawing/2014/main" id="{5768AF94-65FF-CCD4-CCE1-9445966CF86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3270763"/>
                  <a:ext cx="2696022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For Banks</a:t>
                  </a:r>
                </a:p>
              </p:txBody>
            </p: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47B14A6-CA4F-1774-A7E6-0FC2F7B0AD63}"/>
                </a:ext>
              </a:extLst>
            </p:cNvPr>
            <p:cNvGrpSpPr/>
            <p:nvPr/>
          </p:nvGrpSpPr>
          <p:grpSpPr>
            <a:xfrm>
              <a:off x="4505295" y="1070599"/>
              <a:ext cx="3172162" cy="1996264"/>
              <a:chOff x="4284022" y="1053226"/>
              <a:chExt cx="3172162" cy="1996264"/>
            </a:xfrm>
          </p:grpSpPr>
          <p:sp>
            <p:nvSpPr>
              <p:cNvPr id="152" name="Shape 1">
                <a:extLst>
                  <a:ext uri="{FF2B5EF4-FFF2-40B4-BE49-F238E27FC236}">
                    <a16:creationId xmlns:a16="http://schemas.microsoft.com/office/drawing/2014/main" id="{26839EAD-1347-3408-68CC-E4E9D4E745E6}"/>
                  </a:ext>
                </a:extLst>
              </p:cNvPr>
              <p:cNvSpPr/>
              <p:nvPr/>
            </p:nvSpPr>
            <p:spPr>
              <a:xfrm>
                <a:off x="4284022" y="1053226"/>
                <a:ext cx="3172162" cy="1996264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8C04784E-12B2-25B7-D524-976EF270589A}"/>
                  </a:ext>
                </a:extLst>
              </p:cNvPr>
              <p:cNvGrpSpPr/>
              <p:nvPr/>
            </p:nvGrpSpPr>
            <p:grpSpPr>
              <a:xfrm>
                <a:off x="4431292" y="1584218"/>
                <a:ext cx="2855072" cy="1207287"/>
                <a:chOff x="1559574" y="3270763"/>
                <a:chExt cx="2855072" cy="1207287"/>
              </a:xfrm>
            </p:grpSpPr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888766E-E418-B45B-D324-0EBD0A61C05A}"/>
                    </a:ext>
                  </a:extLst>
                </p:cNvPr>
                <p:cNvSpPr txBox="1"/>
                <p:nvPr/>
              </p:nvSpPr>
              <p:spPr>
                <a:xfrm>
                  <a:off x="1559574" y="3647053"/>
                  <a:ext cx="27767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Transparent trade processes with quicker access to financing solutions</a:t>
                  </a:r>
                </a:p>
              </p:txBody>
            </p:sp>
            <p:sp>
              <p:nvSpPr>
                <p:cNvPr id="155" name="Text Placeholder 1">
                  <a:extLst>
                    <a:ext uri="{FF2B5EF4-FFF2-40B4-BE49-F238E27FC236}">
                      <a16:creationId xmlns:a16="http://schemas.microsoft.com/office/drawing/2014/main" id="{6441EE8E-94AE-F0A8-45A7-AD59DD99BC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3270763"/>
                  <a:ext cx="2774390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For Corporates</a:t>
                  </a: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215753B-AD8F-09F8-AE5C-C4FA14CB60B0}"/>
                </a:ext>
              </a:extLst>
            </p:cNvPr>
            <p:cNvGrpSpPr/>
            <p:nvPr/>
          </p:nvGrpSpPr>
          <p:grpSpPr>
            <a:xfrm>
              <a:off x="8521344" y="1070599"/>
              <a:ext cx="3172162" cy="1996264"/>
              <a:chOff x="4284022" y="1053226"/>
              <a:chExt cx="3172162" cy="1996264"/>
            </a:xfrm>
          </p:grpSpPr>
          <p:sp>
            <p:nvSpPr>
              <p:cNvPr id="159" name="Shape 1">
                <a:extLst>
                  <a:ext uri="{FF2B5EF4-FFF2-40B4-BE49-F238E27FC236}">
                    <a16:creationId xmlns:a16="http://schemas.microsoft.com/office/drawing/2014/main" id="{231C7227-264C-B935-2A68-7F309F912D5D}"/>
                  </a:ext>
                </a:extLst>
              </p:cNvPr>
              <p:cNvSpPr/>
              <p:nvPr/>
            </p:nvSpPr>
            <p:spPr>
              <a:xfrm>
                <a:off x="4284022" y="1053226"/>
                <a:ext cx="3172162" cy="1996264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76D3B3D-3A9C-35C9-E8C2-3B4539A24139}"/>
                  </a:ext>
                </a:extLst>
              </p:cNvPr>
              <p:cNvGrpSpPr/>
              <p:nvPr/>
            </p:nvGrpSpPr>
            <p:grpSpPr>
              <a:xfrm>
                <a:off x="4431292" y="1584218"/>
                <a:ext cx="2796941" cy="1207287"/>
                <a:chOff x="1559574" y="3270763"/>
                <a:chExt cx="2796941" cy="1207287"/>
              </a:xfrm>
            </p:grpSpPr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07FFC53B-B39D-601B-5145-834864E0160F}"/>
                    </a:ext>
                  </a:extLst>
                </p:cNvPr>
                <p:cNvSpPr txBox="1"/>
                <p:nvPr/>
              </p:nvSpPr>
              <p:spPr>
                <a:xfrm>
                  <a:off x="1559574" y="3647053"/>
                  <a:ext cx="27767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Trust and confidence through seamless, real-time engagement and support</a:t>
                  </a:r>
                </a:p>
              </p:txBody>
            </p:sp>
            <p:sp>
              <p:nvSpPr>
                <p:cNvPr id="162" name="Text Placeholder 1">
                  <a:extLst>
                    <a:ext uri="{FF2B5EF4-FFF2-40B4-BE49-F238E27FC236}">
                      <a16:creationId xmlns:a16="http://schemas.microsoft.com/office/drawing/2014/main" id="{326607A2-102E-C2DB-A4C6-B5A1D6C07E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3270763"/>
                  <a:ext cx="2716259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For SMEs</a:t>
                  </a:r>
                </a:p>
              </p:txBody>
            </p:sp>
          </p:grp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E5DB60D-BF13-8F6B-787C-594E6E8CF1F6}"/>
              </a:ext>
            </a:extLst>
          </p:cNvPr>
          <p:cNvGrpSpPr/>
          <p:nvPr/>
        </p:nvGrpSpPr>
        <p:grpSpPr>
          <a:xfrm>
            <a:off x="774414" y="1253212"/>
            <a:ext cx="10643173" cy="2201118"/>
            <a:chOff x="833880" y="3773715"/>
            <a:chExt cx="10643173" cy="2201118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44CEFA7-450E-EFEB-7773-46634EBDD154}"/>
                </a:ext>
              </a:extLst>
            </p:cNvPr>
            <p:cNvGrpSpPr/>
            <p:nvPr/>
          </p:nvGrpSpPr>
          <p:grpSpPr>
            <a:xfrm>
              <a:off x="833880" y="4773159"/>
              <a:ext cx="2563579" cy="955452"/>
              <a:chOff x="1561870" y="3548490"/>
              <a:chExt cx="2563579" cy="955452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A94DF0F-7D26-60A5-857D-834BAEB3E7A5}"/>
                  </a:ext>
                </a:extLst>
              </p:cNvPr>
              <p:cNvSpPr txBox="1"/>
              <p:nvPr/>
            </p:nvSpPr>
            <p:spPr>
              <a:xfrm>
                <a:off x="1561870" y="3919167"/>
                <a:ext cx="25635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In processing time and operational overhead</a:t>
                </a:r>
              </a:p>
            </p:txBody>
          </p:sp>
          <p:sp>
            <p:nvSpPr>
              <p:cNvPr id="139" name="Text Placeholder 1">
                <a:extLst>
                  <a:ext uri="{FF2B5EF4-FFF2-40B4-BE49-F238E27FC236}">
                    <a16:creationId xmlns:a16="http://schemas.microsoft.com/office/drawing/2014/main" id="{FCA0DA19-6DB2-B75A-5BAD-2FFB38C779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7757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Cost Reduction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F76FD47-994A-3A81-51C8-8A4479D7B29B}"/>
                </a:ext>
              </a:extLst>
            </p:cNvPr>
            <p:cNvGrpSpPr/>
            <p:nvPr/>
          </p:nvGrpSpPr>
          <p:grpSpPr>
            <a:xfrm>
              <a:off x="4751789" y="4773159"/>
              <a:ext cx="2819937" cy="1201674"/>
              <a:chOff x="1527820" y="3548490"/>
              <a:chExt cx="2819937" cy="1201674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EBE6DEC-07E2-E494-EEBE-64F19C4D395A}"/>
                  </a:ext>
                </a:extLst>
              </p:cNvPr>
              <p:cNvSpPr txBox="1"/>
              <p:nvPr/>
            </p:nvSpPr>
            <p:spPr>
              <a:xfrm>
                <a:off x="1527820" y="3919167"/>
                <a:ext cx="28199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Improvement in transaction completion speed</a:t>
                </a:r>
              </a:p>
            </p:txBody>
          </p:sp>
          <p:sp>
            <p:nvSpPr>
              <p:cNvPr id="143" name="Text Placeholder 1">
                <a:extLst>
                  <a:ext uri="{FF2B5EF4-FFF2-40B4-BE49-F238E27FC236}">
                    <a16:creationId xmlns:a16="http://schemas.microsoft.com/office/drawing/2014/main" id="{6D9BC2C1-FBF9-D4A1-839B-D04C4E1252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1886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Faster Processing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946DDD9-5D39-278B-0DC2-0770E8857F7D}"/>
                </a:ext>
              </a:extLst>
            </p:cNvPr>
            <p:cNvGrpSpPr/>
            <p:nvPr/>
          </p:nvGrpSpPr>
          <p:grpSpPr>
            <a:xfrm>
              <a:off x="8657116" y="4773159"/>
              <a:ext cx="2819937" cy="955452"/>
              <a:chOff x="1353009" y="3548490"/>
              <a:chExt cx="2819937" cy="955452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248AC90-90B1-6F2E-C5D5-04DA7AD97150}"/>
                  </a:ext>
                </a:extLst>
              </p:cNvPr>
              <p:cNvSpPr txBox="1"/>
              <p:nvPr/>
            </p:nvSpPr>
            <p:spPr>
              <a:xfrm>
                <a:off x="1353009" y="3919167"/>
                <a:ext cx="28199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Reduction in compliance-related issues</a:t>
                </a:r>
              </a:p>
            </p:txBody>
          </p:sp>
          <p:sp>
            <p:nvSpPr>
              <p:cNvPr id="146" name="Text Placeholder 1">
                <a:extLst>
                  <a:ext uri="{FF2B5EF4-FFF2-40B4-BE49-F238E27FC236}">
                    <a16:creationId xmlns:a16="http://schemas.microsoft.com/office/drawing/2014/main" id="{C1912293-232E-CF34-2E75-5934A47915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075" y="3548490"/>
                <a:ext cx="2051805" cy="395562"/>
              </a:xfrm>
              <a:prstGeom prst="rect">
                <a:avLst/>
              </a:prstGeom>
            </p:spPr>
            <p:txBody>
              <a:bodyPr vert="horz" wrap="none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0000"/>
                  <a:buFont typeface="Arial" panose="020B0604020202020204" pitchFamily="34" charset="0"/>
                  <a:buNone/>
                  <a:tabLst/>
                  <a:defRPr sz="2400" b="0" i="0" kern="1200">
                    <a:solidFill>
                      <a:schemeClr val="tx1"/>
                    </a:solidFill>
                    <a:latin typeface="+mn-lt"/>
                    <a:ea typeface="Oracle Sans" panose="020B0503020204020204" pitchFamily="34" charset="0"/>
                    <a:cs typeface="Oracle Sans" panose="020B0503020204020204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/>
                  <a:t>Fewer Disputes</a:t>
                </a:r>
              </a:p>
            </p:txBody>
          </p:sp>
        </p:grpSp>
        <p:sp>
          <p:nvSpPr>
            <p:cNvPr id="163" name="Text Placeholder 1">
              <a:extLst>
                <a:ext uri="{FF2B5EF4-FFF2-40B4-BE49-F238E27FC236}">
                  <a16:creationId xmlns:a16="http://schemas.microsoft.com/office/drawing/2014/main" id="{8BF065C9-8E4F-E965-E97F-0066BEAEEE60}"/>
                </a:ext>
              </a:extLst>
            </p:cNvPr>
            <p:cNvSpPr txBox="1">
              <a:spLocks/>
            </p:cNvSpPr>
            <p:nvPr/>
          </p:nvSpPr>
          <p:spPr>
            <a:xfrm>
              <a:off x="1074491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80%</a:t>
              </a:r>
            </a:p>
          </p:txBody>
        </p:sp>
        <p:sp>
          <p:nvSpPr>
            <p:cNvPr id="164" name="Text Placeholder 1">
              <a:extLst>
                <a:ext uri="{FF2B5EF4-FFF2-40B4-BE49-F238E27FC236}">
                  <a16:creationId xmlns:a16="http://schemas.microsoft.com/office/drawing/2014/main" id="{D5779E46-0C91-1468-7812-2AE4E62BF35D}"/>
                </a:ext>
              </a:extLst>
            </p:cNvPr>
            <p:cNvSpPr txBox="1">
              <a:spLocks/>
            </p:cNvSpPr>
            <p:nvPr/>
          </p:nvSpPr>
          <p:spPr>
            <a:xfrm>
              <a:off x="5046869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90%</a:t>
              </a:r>
            </a:p>
          </p:txBody>
        </p:sp>
        <p:sp>
          <p:nvSpPr>
            <p:cNvPr id="165" name="Text Placeholder 1">
              <a:extLst>
                <a:ext uri="{FF2B5EF4-FFF2-40B4-BE49-F238E27FC236}">
                  <a16:creationId xmlns:a16="http://schemas.microsoft.com/office/drawing/2014/main" id="{0CCE6E17-00B9-B718-AB64-4C5007C67C98}"/>
                </a:ext>
              </a:extLst>
            </p:cNvPr>
            <p:cNvSpPr txBox="1">
              <a:spLocks/>
            </p:cNvSpPr>
            <p:nvPr/>
          </p:nvSpPr>
          <p:spPr>
            <a:xfrm>
              <a:off x="8993235" y="3773715"/>
              <a:ext cx="2169696" cy="1140127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0" b="1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95%</a:t>
              </a:r>
            </a:p>
          </p:txBody>
        </p:sp>
      </p:grpSp>
      <p:sp>
        <p:nvSpPr>
          <p:cNvPr id="168" name="Oval 167">
            <a:extLst>
              <a:ext uri="{FF2B5EF4-FFF2-40B4-BE49-F238E27FC236}">
                <a16:creationId xmlns:a16="http://schemas.microsoft.com/office/drawing/2014/main" id="{A8BC78ED-ECD0-3025-0D0C-B8915B24869B}"/>
              </a:ext>
            </a:extLst>
          </p:cNvPr>
          <p:cNvSpPr/>
          <p:nvPr/>
        </p:nvSpPr>
        <p:spPr>
          <a:xfrm>
            <a:off x="1619140" y="3474568"/>
            <a:ext cx="961465" cy="961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75648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374B5497-BFD6-E2CA-58A7-6B0C1CA69209}"/>
              </a:ext>
            </a:extLst>
          </p:cNvPr>
          <p:cNvSpPr/>
          <p:nvPr/>
        </p:nvSpPr>
        <p:spPr>
          <a:xfrm>
            <a:off x="5612916" y="3474568"/>
            <a:ext cx="961465" cy="961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75648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5D08271-7A67-6661-73C8-60C53451D4F2}"/>
              </a:ext>
            </a:extLst>
          </p:cNvPr>
          <p:cNvSpPr/>
          <p:nvPr/>
        </p:nvSpPr>
        <p:spPr>
          <a:xfrm>
            <a:off x="9633587" y="3474568"/>
            <a:ext cx="961465" cy="961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75648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E22DD6F7-1DA6-5DA5-34EB-1D6B9EE3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6410" y="3691539"/>
            <a:ext cx="482075" cy="48207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A2BA225-7BF1-7ECD-C36A-6DDB5FBE73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8237" y="3688841"/>
            <a:ext cx="483269" cy="48326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DA35E2D1-A4EC-CB10-3C35-9D63893554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4734" y="3684324"/>
            <a:ext cx="475114" cy="4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C3F041FF-50CD-CC41-B973-9610495FDD9D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22/10/25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520002" y="1416387"/>
            <a:ext cx="6511004" cy="4608909"/>
            <a:chOff x="6209601" y="1614704"/>
            <a:chExt cx="6121760" cy="4608909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Deep Expertise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Global Track Record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Modern Architecture</a:t>
              </a: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32A9D531-1307-9ACF-8FB4-5F6632F03C3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5340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EEDF134C-642C-E580-B5F6-19D9FEFD241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5295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Industry Recognition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1F4037-85D7-2B82-C85E-61BC9E77A7A7}"/>
                </a:ext>
              </a:extLst>
            </p:cNvPr>
            <p:cNvSpPr txBox="1"/>
            <p:nvPr/>
          </p:nvSpPr>
          <p:spPr>
            <a:xfrm>
              <a:off x="6724016" y="5638838"/>
              <a:ext cx="560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Recognized leader in building digital journeys that perfectly blend speed, compliance, and trust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415538"/>
              <a:ext cx="5391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Cloud-native, scalable, and compliance-ready platform designed for the future of banking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7" y="3226690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Successful implementations with leading banks across APAC, Middle East, and international markets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Proven specialization in digital transformation across corporate and trade finance sectors with extensive industry knowledge</a:t>
              </a:r>
            </a:p>
          </p:txBody>
        </p:sp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817745D2-141F-0417-91CF-E58C0512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4342" b="8207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4676C319-27AC-931E-7D11-1E7C1CAD7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6949" r="552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853510"/>
            <a:ext cx="5870448" cy="1247481"/>
          </a:xfrm>
        </p:spPr>
        <p:txBody>
          <a:bodyPr/>
          <a:lstStyle/>
          <a:p>
            <a:r>
              <a:rPr lang="en-US" dirty="0"/>
              <a:t>Join leading banks worldwide in delivering faster, smarter, and more compliant trade finance solutions.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3155541"/>
            <a:ext cx="4992757" cy="539150"/>
          </a:xfrm>
        </p:spPr>
        <p:txBody>
          <a:bodyPr/>
          <a:lstStyle/>
          <a:p>
            <a:r>
              <a:rPr lang="en-US" dirty="0"/>
              <a:t>Partner with Appzillon to modernize your trade finance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969539"/>
            <a:ext cx="3789835" cy="1133907"/>
          </a:xfrm>
        </p:spPr>
        <p:txBody>
          <a:bodyPr/>
          <a:lstStyle/>
          <a:p>
            <a:r>
              <a:rPr lang="en-US" dirty="0"/>
              <a:t>Ready to Transform Trade Finance?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510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5476</TotalTime>
  <Words>561</Words>
  <Application>Microsoft Macintosh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Reimagining Trade Finance for Speed, Scale and Compliance</vt:lpstr>
      <vt:lpstr>Trade Finance Challenges Today</vt:lpstr>
      <vt:lpstr>The Opportunity for Banks</vt:lpstr>
      <vt:lpstr>Appzillon Advantage for Banks</vt:lpstr>
      <vt:lpstr>Use cases in action</vt:lpstr>
      <vt:lpstr>Value Delivered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6</cp:revision>
  <dcterms:created xsi:type="dcterms:W3CDTF">2025-09-30T07:34:49Z</dcterms:created>
  <dcterms:modified xsi:type="dcterms:W3CDTF">2025-10-22T06:17:24Z</dcterms:modified>
</cp:coreProperties>
</file>