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1" r:id="rId4"/>
    <p:sldId id="269" r:id="rId5"/>
    <p:sldId id="267" r:id="rId6"/>
    <p:sldId id="272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1418"/>
  </p:normalViewPr>
  <p:slideViewPr>
    <p:cSldViewPr snapToGrid="0">
      <p:cViewPr varScale="1">
        <p:scale>
          <a:sx n="111" d="100"/>
          <a:sy n="111" d="100"/>
        </p:scale>
        <p:origin x="824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modSld">
      <pc:chgData name="Vishnu Hareesh" userId="12a48beb-2ac5-4a6f-9665-11797e75fa7d" providerId="ADAL" clId="{67911371-1A31-5E38-86A4-D3FE1D7879A1}" dt="2025-10-21T10:20:07.046" v="3" actId="1036"/>
      <pc:docMkLst>
        <pc:docMk/>
      </pc:docMkLst>
      <pc:sldChg chg="modSp mod">
        <pc:chgData name="Vishnu Hareesh" userId="12a48beb-2ac5-4a6f-9665-11797e75fa7d" providerId="ADAL" clId="{67911371-1A31-5E38-86A4-D3FE1D7879A1}" dt="2025-10-21T10:20:07.046" v="3" actId="1036"/>
        <pc:sldMkLst>
          <pc:docMk/>
          <pc:sldMk cId="1843150738" sldId="267"/>
        </pc:sldMkLst>
        <pc:grpChg chg="mod">
          <ac:chgData name="Vishnu Hareesh" userId="12a48beb-2ac5-4a6f-9665-11797e75fa7d" providerId="ADAL" clId="{67911371-1A31-5E38-86A4-D3FE1D7879A1}" dt="2025-10-21T10:20:07.046" v="3" actId="1036"/>
          <ac:grpSpMkLst>
            <pc:docMk/>
            <pc:sldMk cId="1843150738" sldId="267"/>
            <ac:grpSpMk id="37" creationId="{AFDCC65D-B8CA-36E8-1B83-B6AC83CE80D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2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2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21/10/25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21/10/25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21/10/25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21/10/25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21/10/25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21/10/25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21/10/25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21/10/25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21/10/25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21/10/25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21/10/25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21/10/25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21/10/25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21/10/25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21/10/25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21/10/25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21/10/25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21/10/25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21/10/25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21/10/25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9344" y="5135143"/>
            <a:ext cx="5536655" cy="895181"/>
          </a:xfrm>
        </p:spPr>
        <p:txBody>
          <a:bodyPr/>
          <a:lstStyle/>
          <a:p>
            <a:r>
              <a:rPr lang="en-IN" dirty="0"/>
              <a:t>Where liquidity meets trust. </a:t>
            </a:r>
            <a:r>
              <a:rPr lang="en-IN" dirty="0" err="1"/>
              <a:t>Appzillon</a:t>
            </a:r>
            <a:r>
              <a:rPr lang="en-IN" dirty="0"/>
              <a:t> SCF enables banks to deliver real-time financing across anchor-led ecosystems—scaling reach without delays or manual friction.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344" y="4802664"/>
            <a:ext cx="5536655" cy="266291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Appzillon</a:t>
            </a:r>
            <a:r>
              <a:rPr lang="en-US" dirty="0">
                <a:latin typeface="+mj-lt"/>
              </a:rPr>
              <a:t> SCF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9346" y="3350664"/>
            <a:ext cx="5709252" cy="8594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sz="2000" dirty="0"/>
              <a:t>Turn liquidity into a growth engine for corporates and suppliers.</a:t>
            </a:r>
            <a:endParaRPr lang="en-US" sz="2000" dirty="0"/>
          </a:p>
        </p:txBody>
      </p:sp>
      <p:pic>
        <p:nvPicPr>
          <p:cNvPr id="8" name="Picture Placeholder 7" descr="A person and person shaking hands in a warehouse&#10;&#10;AI-generated content may be incorrect.">
            <a:extLst>
              <a:ext uri="{FF2B5EF4-FFF2-40B4-BE49-F238E27FC236}">
                <a16:creationId xmlns:a16="http://schemas.microsoft.com/office/drawing/2014/main" id="{95DC3832-E697-FDCA-707A-DB86CDDC3E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>
          <a:xfrm>
            <a:off x="6438900" y="0"/>
            <a:ext cx="553085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Modernizing Supply Chain Finance with Seamless Digital Journeys</a:t>
            </a:r>
          </a:p>
        </p:txBody>
      </p:sp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C840-D5F2-51C4-26AC-F830E3213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SCF Challenges Today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6A457A-A8CB-DE30-CA99-B1F2B9093027}"/>
              </a:ext>
            </a:extLst>
          </p:cNvPr>
          <p:cNvSpPr txBox="1"/>
          <p:nvPr/>
        </p:nvSpPr>
        <p:spPr>
          <a:xfrm>
            <a:off x="16029709" y="554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D45C6323-38EA-909F-07B2-050FB1FB2D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F61A3B-A845-E141-8D3C-591B1F9BEFD5}" type="datetime1">
              <a:rPr lang="en-IN" smtClean="0"/>
              <a:t>21/10/25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02235-8DF9-B9B6-ADB0-D24C95A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895D5C5-9E7E-F445-37FA-5A8209F9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926518-2A99-6B6C-4FFE-BB680CBE6667}"/>
              </a:ext>
            </a:extLst>
          </p:cNvPr>
          <p:cNvGrpSpPr/>
          <p:nvPr/>
        </p:nvGrpSpPr>
        <p:grpSpPr>
          <a:xfrm>
            <a:off x="714962" y="1592930"/>
            <a:ext cx="4912393" cy="3894848"/>
            <a:chOff x="6209601" y="1678491"/>
            <a:chExt cx="6147512" cy="3894848"/>
          </a:xfrm>
        </p:grpSpPr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BC0CFA10-D24E-7F23-5F6B-7EC5512CADB6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60D295E5-41E1-9B12-4125-49535026AB1E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Slow Onboarding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E380C428-5396-6093-CC7A-FC56A44A4EC4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16580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34" name="Text Placeholder 7">
              <a:extLst>
                <a:ext uri="{FF2B5EF4-FFF2-40B4-BE49-F238E27FC236}">
                  <a16:creationId xmlns:a16="http://schemas.microsoft.com/office/drawing/2014/main" id="{4F6C2F92-EDA2-6B9F-1302-2B8ACD385526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Text Placeholder 1">
              <a:extLst>
                <a:ext uri="{FF2B5EF4-FFF2-40B4-BE49-F238E27FC236}">
                  <a16:creationId xmlns:a16="http://schemas.microsoft.com/office/drawing/2014/main" id="{20BF0FB4-A636-8546-BE9E-2E98173F0D5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315733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Paper Bottlenecks</a:t>
              </a: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93F7A3B2-1E6C-FC20-7EA3-1B1561E009E3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63684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296294CE-D632-0685-6CCE-FB6B5EF8C935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464107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Limited Transparency</a:t>
              </a:r>
            </a:p>
          </p:txBody>
        </p: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8C800C6D-60B6-41EF-1A06-2045FD366633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90B5BD5-3079-3BE0-E17B-1946B0DBE9A9}"/>
                </a:ext>
              </a:extLst>
            </p:cNvPr>
            <p:cNvSpPr txBox="1"/>
            <p:nvPr/>
          </p:nvSpPr>
          <p:spPr>
            <a:xfrm>
              <a:off x="6724016" y="4988564"/>
              <a:ext cx="5633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Disputes arise from poor visibility, weaking supplier trust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65F04C-37AF-A673-334C-8469F022AC0A}"/>
                </a:ext>
              </a:extLst>
            </p:cNvPr>
            <p:cNvSpPr txBox="1"/>
            <p:nvPr/>
          </p:nvSpPr>
          <p:spPr>
            <a:xfrm>
              <a:off x="6724017" y="350148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Manual approvals and fragmented oversight slow processes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1F8CBD-E9FD-92EB-8DBA-35F67878630D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Lengthy manual credit assessments create financing delays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DC326A-B3EB-A4D2-CC6E-032D3862BB5D}"/>
              </a:ext>
            </a:extLst>
          </p:cNvPr>
          <p:cNvGrpSpPr/>
          <p:nvPr/>
        </p:nvGrpSpPr>
        <p:grpSpPr>
          <a:xfrm>
            <a:off x="6537310" y="1589832"/>
            <a:ext cx="4719563" cy="2184746"/>
            <a:chOff x="6209601" y="1657669"/>
            <a:chExt cx="5906199" cy="2184746"/>
          </a:xfrm>
        </p:grpSpPr>
        <p:sp>
          <p:nvSpPr>
            <p:cNvPr id="43" name="Text Placeholder 7">
              <a:extLst>
                <a:ext uri="{FF2B5EF4-FFF2-40B4-BE49-F238E27FC236}">
                  <a16:creationId xmlns:a16="http://schemas.microsoft.com/office/drawing/2014/main" id="{8CE534BD-F2FC-8EC3-2AFC-F0F867C8FACE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ext Placeholder 1">
              <a:extLst>
                <a:ext uri="{FF2B5EF4-FFF2-40B4-BE49-F238E27FC236}">
                  <a16:creationId xmlns:a16="http://schemas.microsoft.com/office/drawing/2014/main" id="{32567844-CD75-7762-A1D1-60AFE81B1D96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66299"/>
              <a:ext cx="4514835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Multi-Tier Complexity</a:t>
              </a:r>
            </a:p>
          </p:txBody>
        </p:sp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6DC3DE82-3E87-1432-3226-3260F0261575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196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05</a:t>
              </a:r>
            </a:p>
          </p:txBody>
        </p:sp>
        <p:sp>
          <p:nvSpPr>
            <p:cNvPr id="46" name="Text Placeholder 7">
              <a:extLst>
                <a:ext uri="{FF2B5EF4-FFF2-40B4-BE49-F238E27FC236}">
                  <a16:creationId xmlns:a16="http://schemas.microsoft.com/office/drawing/2014/main" id="{35645C3D-C399-0E1C-EE78-BDE37DE5CE37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Text Placeholder 1">
              <a:extLst>
                <a:ext uri="{FF2B5EF4-FFF2-40B4-BE49-F238E27FC236}">
                  <a16:creationId xmlns:a16="http://schemas.microsoft.com/office/drawing/2014/main" id="{D2DEC264-3AF3-E1D1-98AE-D61FA75CB31E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291349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Scaling Challenges</a:t>
              </a:r>
            </a:p>
          </p:txBody>
        </p: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73AABD6B-1677-C441-CC05-045386D27CF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57669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5550154-A0A0-86D2-071D-0C8274D25D22}"/>
                </a:ext>
              </a:extLst>
            </p:cNvPr>
            <p:cNvSpPr txBox="1"/>
            <p:nvPr/>
          </p:nvSpPr>
          <p:spPr>
            <a:xfrm>
              <a:off x="6724017" y="325764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Regional and currency expansion requires costly system overhauls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4594D7A-4F09-8BFD-C320-B4DB3EA68415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Extended financing across supplier networks remains difficult</a:t>
              </a:r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C0AAE96-7EDA-1D12-9D18-F978927A9726}"/>
              </a:ext>
            </a:extLst>
          </p:cNvPr>
          <p:cNvCxnSpPr>
            <a:cxnSpLocks/>
          </p:cNvCxnSpPr>
          <p:nvPr/>
        </p:nvCxnSpPr>
        <p:spPr>
          <a:xfrm>
            <a:off x="6096000" y="1647745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2628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Opportunity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797A1DA-8D74-F7A4-E58F-51D13A24E8C7}"/>
              </a:ext>
            </a:extLst>
          </p:cNvPr>
          <p:cNvSpPr txBox="1">
            <a:spLocks/>
          </p:cNvSpPr>
          <p:nvPr/>
        </p:nvSpPr>
        <p:spPr>
          <a:xfrm>
            <a:off x="6801739" y="4484371"/>
            <a:ext cx="4059681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F6BC15-2269-5D0A-6F16-193FE571BE69}"/>
              </a:ext>
            </a:extLst>
          </p:cNvPr>
          <p:cNvGrpSpPr/>
          <p:nvPr/>
        </p:nvGrpSpPr>
        <p:grpSpPr>
          <a:xfrm>
            <a:off x="714962" y="1592930"/>
            <a:ext cx="4912393" cy="3894848"/>
            <a:chOff x="6209601" y="1678491"/>
            <a:chExt cx="6147512" cy="3894848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C71E2EF5-1B9F-A324-C689-62BFD5498B8F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BCA1CF9B-B473-0072-6F23-111C92918CD0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Trusted Partner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FD0FD57D-89E0-4BCF-E930-67DB42847A9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16580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FBED1973-0EE4-0C5D-D181-2EE8464DD606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C2C67EC7-72B2-BBB7-07F8-E630F107610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315733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Paper Bottlenecks</a:t>
              </a:r>
            </a:p>
          </p:txBody>
        </p:sp>
        <p:sp>
          <p:nvSpPr>
            <p:cNvPr id="17" name="Text Placeholder 2">
              <a:extLst>
                <a:ext uri="{FF2B5EF4-FFF2-40B4-BE49-F238E27FC236}">
                  <a16:creationId xmlns:a16="http://schemas.microsoft.com/office/drawing/2014/main" id="{31B11136-E16D-8BD3-4228-C21353E30D8B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63684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0" name="Text Placeholder 1">
              <a:extLst>
                <a:ext uri="{FF2B5EF4-FFF2-40B4-BE49-F238E27FC236}">
                  <a16:creationId xmlns:a16="http://schemas.microsoft.com/office/drawing/2014/main" id="{EBF8D767-B25C-9708-310B-916826FEE81A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464107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Limited Transparency</a:t>
              </a:r>
            </a:p>
          </p:txBody>
        </p:sp>
        <p:sp>
          <p:nvSpPr>
            <p:cNvPr id="24" name="Text Placeholder 2">
              <a:extLst>
                <a:ext uri="{FF2B5EF4-FFF2-40B4-BE49-F238E27FC236}">
                  <a16:creationId xmlns:a16="http://schemas.microsoft.com/office/drawing/2014/main" id="{23CD0A5C-8150-EF35-2414-F561060D1739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0979B3-681E-C3F3-7D44-D6F509AA06BF}"/>
                </a:ext>
              </a:extLst>
            </p:cNvPr>
            <p:cNvSpPr txBox="1"/>
            <p:nvPr/>
          </p:nvSpPr>
          <p:spPr>
            <a:xfrm>
              <a:off x="6724016" y="4988564"/>
              <a:ext cx="5633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Disputes arise from poor visibility, weaking supplier trust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84DDB1-2969-E83B-ABE0-B61202113585}"/>
                </a:ext>
              </a:extLst>
            </p:cNvPr>
            <p:cNvSpPr txBox="1"/>
            <p:nvPr/>
          </p:nvSpPr>
          <p:spPr>
            <a:xfrm>
              <a:off x="6724017" y="350148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Manual approvals and fragmented oversight slow processes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C64037-A13F-A3D5-201A-C63BDA976185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Lengthy manual credit assessments create financing delays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B82ABA-D528-0D10-3192-0AE6350E653F}"/>
              </a:ext>
            </a:extLst>
          </p:cNvPr>
          <p:cNvGrpSpPr/>
          <p:nvPr/>
        </p:nvGrpSpPr>
        <p:grpSpPr>
          <a:xfrm>
            <a:off x="6537310" y="1589832"/>
            <a:ext cx="4719563" cy="2184746"/>
            <a:chOff x="6209601" y="1657669"/>
            <a:chExt cx="5906199" cy="2184746"/>
          </a:xfrm>
        </p:grpSpPr>
        <p:sp>
          <p:nvSpPr>
            <p:cNvPr id="31" name="Text Placeholder 7">
              <a:extLst>
                <a:ext uri="{FF2B5EF4-FFF2-40B4-BE49-F238E27FC236}">
                  <a16:creationId xmlns:a16="http://schemas.microsoft.com/office/drawing/2014/main" id="{86418E78-3AD9-6FFF-715F-C39B855E54AE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2" name="Text Placeholder 1">
              <a:extLst>
                <a:ext uri="{FF2B5EF4-FFF2-40B4-BE49-F238E27FC236}">
                  <a16:creationId xmlns:a16="http://schemas.microsoft.com/office/drawing/2014/main" id="{F880ADCB-421A-8C35-A7B1-2FECD68CB5D1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66299"/>
              <a:ext cx="4514835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Multi-Tier Complexity</a:t>
              </a:r>
            </a:p>
          </p:txBody>
        </p:sp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EB3C84D2-07E0-C285-149E-BAF536ED0F3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196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05</a:t>
              </a:r>
            </a:p>
          </p:txBody>
        </p:sp>
        <p:sp>
          <p:nvSpPr>
            <p:cNvPr id="36" name="Text Placeholder 7">
              <a:extLst>
                <a:ext uri="{FF2B5EF4-FFF2-40B4-BE49-F238E27FC236}">
                  <a16:creationId xmlns:a16="http://schemas.microsoft.com/office/drawing/2014/main" id="{CCC2CE2F-D6A9-0590-77CF-BB6A4BDAE409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Text Placeholder 1">
              <a:extLst>
                <a:ext uri="{FF2B5EF4-FFF2-40B4-BE49-F238E27FC236}">
                  <a16:creationId xmlns:a16="http://schemas.microsoft.com/office/drawing/2014/main" id="{CBA5369F-4969-FE7A-36B1-84A98D709B15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291349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Scaling Challenges</a:t>
              </a:r>
            </a:p>
          </p:txBody>
        </p:sp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6165B7AA-718A-5675-414F-923960E90F0D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57669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766ADA-94DE-7FBA-C388-C2AC4A6004DF}"/>
                </a:ext>
              </a:extLst>
            </p:cNvPr>
            <p:cNvSpPr txBox="1"/>
            <p:nvPr/>
          </p:nvSpPr>
          <p:spPr>
            <a:xfrm>
              <a:off x="6724017" y="325764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Regional and currency expansion requires costly system overhauls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C0FF718-75EC-6976-A569-DAE117DAFC75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Extended financing across supplier networks remains difficult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F6C65A-80B9-977E-AA1B-7F50FD7561CD}"/>
              </a:ext>
            </a:extLst>
          </p:cNvPr>
          <p:cNvCxnSpPr>
            <a:cxnSpLocks/>
          </p:cNvCxnSpPr>
          <p:nvPr/>
        </p:nvCxnSpPr>
        <p:spPr>
          <a:xfrm>
            <a:off x="6096000" y="1647745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5412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FCE2-8CD3-A966-B151-22FB314F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Appzillon Advantage for Banks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9A2C-2618-635C-869F-2874547D4A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22C8F-45E2-099D-FA58-7E4B5519C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9E609-79D3-5FAF-4310-F6287BF9E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27D7231-562D-D252-9419-ADF35A0D44D1}"/>
              </a:ext>
            </a:extLst>
          </p:cNvPr>
          <p:cNvGrpSpPr/>
          <p:nvPr/>
        </p:nvGrpSpPr>
        <p:grpSpPr>
          <a:xfrm>
            <a:off x="714962" y="1592930"/>
            <a:ext cx="4912393" cy="3894848"/>
            <a:chOff x="6209601" y="1678491"/>
            <a:chExt cx="6147512" cy="3894848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5F50F140-D8E0-6120-E65D-E28CA7D1A166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 Placeholder 1">
              <a:extLst>
                <a:ext uri="{FF2B5EF4-FFF2-40B4-BE49-F238E27FC236}">
                  <a16:creationId xmlns:a16="http://schemas.microsoft.com/office/drawing/2014/main" id="{4C9F55AC-5366-6C76-17D2-791ACA5F0819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Trusted Partner</a:t>
              </a:r>
            </a:p>
          </p:txBody>
        </p:sp>
        <p:sp>
          <p:nvSpPr>
            <p:cNvPr id="9" name="Text Placeholder 2">
              <a:extLst>
                <a:ext uri="{FF2B5EF4-FFF2-40B4-BE49-F238E27FC236}">
                  <a16:creationId xmlns:a16="http://schemas.microsoft.com/office/drawing/2014/main" id="{16FC78E5-75B2-57D8-83B6-08EF594D0E9C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16580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65670618-0C3A-12AF-3F52-3BF71EDCE750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966486B9-45B3-9667-0EF0-0937981CDAD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315733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Paper Bottlenecks</a:t>
              </a: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7B6AD980-E0C0-CD05-810D-3106B7A6EE63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63684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12CC49DC-B921-9D0C-B799-5C37D34151DA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464107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Limited Transparency</a:t>
              </a:r>
            </a:p>
          </p:txBody>
        </p:sp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C1D85AD4-3193-5CD0-1BDC-5E1B7BFB6FEA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F681D9-145F-17BD-5A8F-5449B7DF7FAD}"/>
                </a:ext>
              </a:extLst>
            </p:cNvPr>
            <p:cNvSpPr txBox="1"/>
            <p:nvPr/>
          </p:nvSpPr>
          <p:spPr>
            <a:xfrm>
              <a:off x="6724016" y="4988564"/>
              <a:ext cx="5633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Disputes arise from poor visibility, weaking supplier trust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5D002B-CC89-1928-9EA7-5A7438CE1F93}"/>
                </a:ext>
              </a:extLst>
            </p:cNvPr>
            <p:cNvSpPr txBox="1"/>
            <p:nvPr/>
          </p:nvSpPr>
          <p:spPr>
            <a:xfrm>
              <a:off x="6724017" y="350148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Manual approvals and fragmented oversight slow processes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9F39F0-E4BB-BBBB-405B-3CA41844DC80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Lengthy manual credit assessments create financing delays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3DC2C6-CD7D-D64F-06C8-56A088741DCD}"/>
              </a:ext>
            </a:extLst>
          </p:cNvPr>
          <p:cNvCxnSpPr>
            <a:cxnSpLocks/>
          </p:cNvCxnSpPr>
          <p:nvPr/>
        </p:nvCxnSpPr>
        <p:spPr>
          <a:xfrm>
            <a:off x="6096000" y="1647745"/>
            <a:ext cx="0" cy="3922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E6E296-5ED0-62BE-EBE3-98BAA2CE4F75}"/>
              </a:ext>
            </a:extLst>
          </p:cNvPr>
          <p:cNvGrpSpPr/>
          <p:nvPr/>
        </p:nvGrpSpPr>
        <p:grpSpPr>
          <a:xfrm>
            <a:off x="6537310" y="1592930"/>
            <a:ext cx="4912393" cy="3894848"/>
            <a:chOff x="6209601" y="1678491"/>
            <a:chExt cx="6147512" cy="3894848"/>
          </a:xfrm>
        </p:grpSpPr>
        <p:sp>
          <p:nvSpPr>
            <p:cNvPr id="41" name="Text Placeholder 7">
              <a:extLst>
                <a:ext uri="{FF2B5EF4-FFF2-40B4-BE49-F238E27FC236}">
                  <a16:creationId xmlns:a16="http://schemas.microsoft.com/office/drawing/2014/main" id="{AF6923F1-043A-B4CD-8D4B-35555DD53928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Text Placeholder 1">
              <a:extLst>
                <a:ext uri="{FF2B5EF4-FFF2-40B4-BE49-F238E27FC236}">
                  <a16:creationId xmlns:a16="http://schemas.microsoft.com/office/drawing/2014/main" id="{FB2332E9-0F5D-A974-0149-1BC13E4524E0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78491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Trusted Partner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F34E3B28-1504-2A1B-28F8-452CE10BB97B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316580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44" name="Text Placeholder 7">
              <a:extLst>
                <a:ext uri="{FF2B5EF4-FFF2-40B4-BE49-F238E27FC236}">
                  <a16:creationId xmlns:a16="http://schemas.microsoft.com/office/drawing/2014/main" id="{CC687673-027A-B1FD-4D25-CC61187874A6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ext Placeholder 1">
              <a:extLst>
                <a:ext uri="{FF2B5EF4-FFF2-40B4-BE49-F238E27FC236}">
                  <a16:creationId xmlns:a16="http://schemas.microsoft.com/office/drawing/2014/main" id="{31199A6A-A357-5A07-AAC7-CDDDD8E90FA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315733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Paper Bottlenecks</a:t>
              </a:r>
            </a:p>
          </p:txBody>
        </p:sp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B7D7211F-08DA-39B8-AAF2-48B8908C8AA7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636845"/>
              <a:ext cx="439952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47" name="Text Placeholder 1">
              <a:extLst>
                <a:ext uri="{FF2B5EF4-FFF2-40B4-BE49-F238E27FC236}">
                  <a16:creationId xmlns:a16="http://schemas.microsoft.com/office/drawing/2014/main" id="{CF011B88-4CA1-F9A5-9252-A1CCCDFFDFCB}"/>
                </a:ext>
              </a:extLst>
            </p:cNvPr>
            <p:cNvSpPr txBox="1">
              <a:spLocks/>
            </p:cNvSpPr>
            <p:nvPr/>
          </p:nvSpPr>
          <p:spPr>
            <a:xfrm>
              <a:off x="6812918" y="464107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Limited Transparency</a:t>
              </a:r>
            </a:p>
          </p:txBody>
        </p:sp>
        <p:sp>
          <p:nvSpPr>
            <p:cNvPr id="48" name="Text Placeholder 2">
              <a:extLst>
                <a:ext uri="{FF2B5EF4-FFF2-40B4-BE49-F238E27FC236}">
                  <a16:creationId xmlns:a16="http://schemas.microsoft.com/office/drawing/2014/main" id="{8FBA987C-A661-DB02-7AE6-8C5C0F7757C5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706437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7B2E7A-57CC-2FC4-BE55-3D1ED77BBC40}"/>
                </a:ext>
              </a:extLst>
            </p:cNvPr>
            <p:cNvSpPr txBox="1"/>
            <p:nvPr/>
          </p:nvSpPr>
          <p:spPr>
            <a:xfrm>
              <a:off x="6724016" y="4988564"/>
              <a:ext cx="56330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Disputes arise from poor visibility, weaking supplier trust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6047129-1457-3F57-BBFE-813C6190CB64}"/>
                </a:ext>
              </a:extLst>
            </p:cNvPr>
            <p:cNvSpPr txBox="1"/>
            <p:nvPr/>
          </p:nvSpPr>
          <p:spPr>
            <a:xfrm>
              <a:off x="6724017" y="3501480"/>
              <a:ext cx="5391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Manual approvals and fragmented oversight slow processes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F211C7-A439-1875-E341-D5F00B9445A3}"/>
                </a:ext>
              </a:extLst>
            </p:cNvPr>
            <p:cNvSpPr txBox="1"/>
            <p:nvPr/>
          </p:nvSpPr>
          <p:spPr>
            <a:xfrm>
              <a:off x="6685916" y="1983219"/>
              <a:ext cx="53282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Lengthy manual credit assessments create financing delays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479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Delivered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DCC65D-B8CA-36E8-1B83-B6AC83CE80D9}"/>
              </a:ext>
            </a:extLst>
          </p:cNvPr>
          <p:cNvGrpSpPr/>
          <p:nvPr/>
        </p:nvGrpSpPr>
        <p:grpSpPr>
          <a:xfrm>
            <a:off x="335262" y="2626429"/>
            <a:ext cx="11521475" cy="2476997"/>
            <a:chOff x="335262" y="3474568"/>
            <a:chExt cx="11521475" cy="24769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4B0B10-7FFF-873D-E911-E8086623D2EC}"/>
                </a:ext>
              </a:extLst>
            </p:cNvPr>
            <p:cNvGrpSpPr/>
            <p:nvPr/>
          </p:nvGrpSpPr>
          <p:grpSpPr>
            <a:xfrm>
              <a:off x="335262" y="3955301"/>
              <a:ext cx="11521475" cy="1996264"/>
              <a:chOff x="330639" y="1070599"/>
              <a:chExt cx="11521475" cy="199626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512619C-5B5B-65CC-A1E5-6B7ED9EB67D3}"/>
                  </a:ext>
                </a:extLst>
              </p:cNvPr>
              <p:cNvGrpSpPr/>
              <p:nvPr/>
            </p:nvGrpSpPr>
            <p:grpSpPr>
              <a:xfrm>
                <a:off x="330639" y="1070599"/>
                <a:ext cx="3489378" cy="1996264"/>
                <a:chOff x="539945" y="1035572"/>
                <a:chExt cx="3489378" cy="1996264"/>
              </a:xfrm>
            </p:grpSpPr>
            <p:sp>
              <p:nvSpPr>
                <p:cNvPr id="27" name="Shape 1">
                  <a:extLst>
                    <a:ext uri="{FF2B5EF4-FFF2-40B4-BE49-F238E27FC236}">
                      <a16:creationId xmlns:a16="http://schemas.microsoft.com/office/drawing/2014/main" id="{10259E38-AC6D-191C-9F82-BF615C2057B6}"/>
                    </a:ext>
                  </a:extLst>
                </p:cNvPr>
                <p:cNvSpPr/>
                <p:nvPr/>
              </p:nvSpPr>
              <p:spPr>
                <a:xfrm>
                  <a:off x="539945" y="1035572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FF5EE05-87D9-F584-A19D-DC6457D111F8}"/>
                    </a:ext>
                  </a:extLst>
                </p:cNvPr>
                <p:cNvGrpSpPr/>
                <p:nvPr/>
              </p:nvGrpSpPr>
              <p:grpSpPr>
                <a:xfrm>
                  <a:off x="554270" y="1566564"/>
                  <a:ext cx="3359811" cy="1453508"/>
                  <a:chOff x="1268021" y="3270763"/>
                  <a:chExt cx="3359811" cy="1453508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694F976-1E44-73D7-FF6C-365976AF54C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Faster onboarding, smarter risk management and comprehensive real-time oversight capabilities</a:t>
                    </a:r>
                  </a:p>
                </p:txBody>
              </p:sp>
              <p:sp>
                <p:nvSpPr>
                  <p:cNvPr id="30" name="Text Placeholder 1">
                    <a:extLst>
                      <a:ext uri="{FF2B5EF4-FFF2-40B4-BE49-F238E27FC236}">
                        <a16:creationId xmlns:a16="http://schemas.microsoft.com/office/drawing/2014/main" id="{55DCD712-4B79-3925-9B7E-4DA40B10DBD0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696022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For Banks</a:t>
                    </a:r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F1F61ED-1CD3-1DB3-921F-843945A08073}"/>
                  </a:ext>
                </a:extLst>
              </p:cNvPr>
              <p:cNvGrpSpPr/>
              <p:nvPr/>
            </p:nvGrpSpPr>
            <p:grpSpPr>
              <a:xfrm>
                <a:off x="4346687" y="1070599"/>
                <a:ext cx="3489378" cy="1996264"/>
                <a:chOff x="4125414" y="1053226"/>
                <a:chExt cx="3489378" cy="1996264"/>
              </a:xfrm>
            </p:grpSpPr>
            <p:sp>
              <p:nvSpPr>
                <p:cNvPr id="23" name="Shape 1">
                  <a:extLst>
                    <a:ext uri="{FF2B5EF4-FFF2-40B4-BE49-F238E27FC236}">
                      <a16:creationId xmlns:a16="http://schemas.microsoft.com/office/drawing/2014/main" id="{A785D0A4-D0DE-F2E4-1B5E-CEBC4423BC2A}"/>
                    </a:ext>
                  </a:extLst>
                </p:cNvPr>
                <p:cNvSpPr/>
                <p:nvPr/>
              </p:nvSpPr>
              <p:spPr>
                <a:xfrm>
                  <a:off x="4125414" y="1053226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 dirty="0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CEE18F7-84DF-7081-F2D8-188EF16C372D}"/>
                    </a:ext>
                  </a:extLst>
                </p:cNvPr>
                <p:cNvGrpSpPr/>
                <p:nvPr/>
              </p:nvGrpSpPr>
              <p:grpSpPr>
                <a:xfrm>
                  <a:off x="4139739" y="1584218"/>
                  <a:ext cx="3359811" cy="1453508"/>
                  <a:chOff x="1268021" y="3270763"/>
                  <a:chExt cx="3359811" cy="1453508"/>
                </a:xfrm>
              </p:grpSpPr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2524B4F-5818-732C-B9CC-54443FB728BF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Enhanced supply chain resilience with optimized working capital management</a:t>
                    </a:r>
                  </a:p>
                </p:txBody>
              </p:sp>
              <p:sp>
                <p:nvSpPr>
                  <p:cNvPr id="26" name="Text Placeholder 1">
                    <a:extLst>
                      <a:ext uri="{FF2B5EF4-FFF2-40B4-BE49-F238E27FC236}">
                        <a16:creationId xmlns:a16="http://schemas.microsoft.com/office/drawing/2014/main" id="{E34C3936-4A14-4B68-5637-3651F2669B68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74390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For Corporates</a:t>
                    </a:r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F96B173-1327-11FA-A087-30361817F68E}"/>
                  </a:ext>
                </a:extLst>
              </p:cNvPr>
              <p:cNvGrpSpPr/>
              <p:nvPr/>
            </p:nvGrpSpPr>
            <p:grpSpPr>
              <a:xfrm>
                <a:off x="8362736" y="1070599"/>
                <a:ext cx="3489378" cy="1996264"/>
                <a:chOff x="4125414" y="1053226"/>
                <a:chExt cx="3489378" cy="1996264"/>
              </a:xfrm>
            </p:grpSpPr>
            <p:sp>
              <p:nvSpPr>
                <p:cNvPr id="19" name="Shape 1">
                  <a:extLst>
                    <a:ext uri="{FF2B5EF4-FFF2-40B4-BE49-F238E27FC236}">
                      <a16:creationId xmlns:a16="http://schemas.microsoft.com/office/drawing/2014/main" id="{6B3EDF8E-A040-0809-C0D2-61854F0379D2}"/>
                    </a:ext>
                  </a:extLst>
                </p:cNvPr>
                <p:cNvSpPr/>
                <p:nvPr/>
              </p:nvSpPr>
              <p:spPr>
                <a:xfrm>
                  <a:off x="4125414" y="1053226"/>
                  <a:ext cx="3489378" cy="1996264"/>
                </a:xfrm>
                <a:prstGeom prst="roundRect">
                  <a:avLst>
                    <a:gd name="adj" fmla="val 8723"/>
                  </a:avLst>
                </a:prstGeom>
                <a:solidFill>
                  <a:schemeClr val="bg2">
                    <a:lumMod val="90000"/>
                  </a:schemeClr>
                </a:solidFill>
                <a:ln/>
              </p:spPr>
              <p:txBody>
                <a:bodyPr/>
                <a:lstStyle/>
                <a:p>
                  <a:endParaRPr lang="en-US">
                    <a:solidFill>
                      <a:schemeClr val="bg2">
                        <a:lumMod val="90000"/>
                      </a:schemeClr>
                    </a:solidFill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8A2AA0D-0A57-38DE-33DA-02058F8CA927}"/>
                    </a:ext>
                  </a:extLst>
                </p:cNvPr>
                <p:cNvGrpSpPr/>
                <p:nvPr/>
              </p:nvGrpSpPr>
              <p:grpSpPr>
                <a:xfrm>
                  <a:off x="4139739" y="1584218"/>
                  <a:ext cx="3359811" cy="1453508"/>
                  <a:chOff x="1268021" y="3270763"/>
                  <a:chExt cx="3359811" cy="1453508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EBCB828B-52AD-2895-8059-2B8804D87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68021" y="3647053"/>
                    <a:ext cx="3359811" cy="1077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</a:rPr>
                      <a:t>Quicker liquidity access, reduced disputed and significantly lower financing costs</a:t>
                    </a:r>
                  </a:p>
                </p:txBody>
              </p:sp>
              <p:sp>
                <p:nvSpPr>
                  <p:cNvPr id="22" name="Text Placeholder 1">
                    <a:extLst>
                      <a:ext uri="{FF2B5EF4-FFF2-40B4-BE49-F238E27FC236}">
                        <a16:creationId xmlns:a16="http://schemas.microsoft.com/office/drawing/2014/main" id="{9CC65CBD-E63E-CB9A-268A-482EDC5E311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40256" y="3270763"/>
                    <a:ext cx="2716259" cy="395562"/>
                  </a:xfrm>
                  <a:prstGeom prst="rect">
                    <a:avLst/>
                  </a:prstGeom>
                </p:spPr>
                <p:txBody>
                  <a:bodyPr vert="horz" wrap="none" lIns="0" tIns="45720" rIns="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1200"/>
                      </a:spcAft>
                      <a:buSzPct val="70000"/>
                      <a:buFont typeface="Arial" panose="020B0604020202020204" pitchFamily="34" charset="0"/>
                      <a:buNone/>
                      <a:tabLst/>
                      <a:defRPr sz="2400" b="0" i="0" kern="1200">
                        <a:solidFill>
                          <a:schemeClr val="tx1"/>
                        </a:solidFill>
                        <a:latin typeface="+mn-lt"/>
                        <a:ea typeface="Oracle Sans" panose="020B0503020204020204" pitchFamily="34" charset="0"/>
                        <a:cs typeface="Oracle Sans" panose="020B0503020204020204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b="0" i="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600" kern="120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/>
                      <a:t>For SMEs</a:t>
                    </a:r>
                  </a:p>
                </p:txBody>
              </p:sp>
            </p:grpSp>
          </p:grp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7458323-BA11-6F71-173C-2A8C594D91EB}"/>
                </a:ext>
              </a:extLst>
            </p:cNvPr>
            <p:cNvSpPr/>
            <p:nvPr/>
          </p:nvSpPr>
          <p:spPr>
            <a:xfrm>
              <a:off x="1619140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88D2A3-3F79-C413-BE70-93CEE8930110}"/>
                </a:ext>
              </a:extLst>
            </p:cNvPr>
            <p:cNvSpPr/>
            <p:nvPr/>
          </p:nvSpPr>
          <p:spPr>
            <a:xfrm>
              <a:off x="5612916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29C8C66-98D6-3A50-C9DF-20247D8139D3}"/>
                </a:ext>
              </a:extLst>
            </p:cNvPr>
            <p:cNvSpPr/>
            <p:nvPr/>
          </p:nvSpPr>
          <p:spPr>
            <a:xfrm>
              <a:off x="9633587" y="3474568"/>
              <a:ext cx="961465" cy="9614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75648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7826826-803E-FEE2-1818-C37BECABD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896410" y="3691539"/>
              <a:ext cx="482075" cy="4820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CF3C5F4-3A6A-D1AA-7775-3C848C616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58237" y="3688841"/>
              <a:ext cx="483269" cy="4832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B9AC68A-53E4-9839-BD7A-7A1D4B33F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64734" y="3684324"/>
              <a:ext cx="475114" cy="475114"/>
            </a:xfrm>
            <a:prstGeom prst="rect">
              <a:avLst/>
            </a:prstGeom>
          </p:spPr>
        </p:pic>
      </p:grp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1B66F13-DB05-F168-6898-1C347D3FE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4519" y="1924847"/>
            <a:ext cx="11616079" cy="330540"/>
          </a:xfrm>
        </p:spPr>
        <p:txBody>
          <a:bodyPr/>
          <a:lstStyle/>
          <a:p>
            <a:pPr algn="ctr"/>
            <a:r>
              <a:rPr lang="en-US" sz="2800" dirty="0"/>
              <a:t>Modernize Supply Chain Finance. From Core to Edge.</a:t>
            </a:r>
          </a:p>
        </p:txBody>
      </p: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C3F041FF-50CD-CC41-B973-9610495FDD9D}"/>
              </a:ext>
            </a:extLst>
          </p:cNvPr>
          <p:cNvSpPr/>
          <p:nvPr/>
        </p:nvSpPr>
        <p:spPr>
          <a:xfrm rot="1231241">
            <a:off x="6791464" y="1123275"/>
            <a:ext cx="5353140" cy="4424083"/>
          </a:xfrm>
          <a:prstGeom prst="ellipse">
            <a:avLst/>
          </a:prstGeom>
          <a:solidFill>
            <a:schemeClr val="accent1">
              <a:alpha val="18596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  <a:softEdge rad="403077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i</a:t>
            </a:r>
            <a:r>
              <a:rPr lang="en-US" dirty="0"/>
              <a:t>-exceed?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21/10/25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6897B-F42F-210D-4A53-42ADEBA87EF5}"/>
              </a:ext>
            </a:extLst>
          </p:cNvPr>
          <p:cNvGrpSpPr/>
          <p:nvPr/>
        </p:nvGrpSpPr>
        <p:grpSpPr>
          <a:xfrm>
            <a:off x="520002" y="1416387"/>
            <a:ext cx="6511004" cy="4608909"/>
            <a:chOff x="6209601" y="1614704"/>
            <a:chExt cx="6121760" cy="4608909"/>
          </a:xfrm>
        </p:grpSpPr>
        <p:sp>
          <p:nvSpPr>
            <p:cNvPr id="20" name="Text Placeholder 7">
              <a:extLst>
                <a:ext uri="{FF2B5EF4-FFF2-40B4-BE49-F238E27FC236}">
                  <a16:creationId xmlns:a16="http://schemas.microsoft.com/office/drawing/2014/main" id="{9EEFED6E-8D0E-2FC0-116C-7B21F1C5B7DD}"/>
                </a:ext>
              </a:extLst>
            </p:cNvPr>
            <p:cNvSpPr txBox="1">
              <a:spLocks/>
            </p:cNvSpPr>
            <p:nvPr/>
          </p:nvSpPr>
          <p:spPr>
            <a:xfrm>
              <a:off x="6711317" y="2121040"/>
              <a:ext cx="53028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6F9B2463-1136-3E43-9228-7703B26F7393}"/>
                </a:ext>
              </a:extLst>
            </p:cNvPr>
            <p:cNvSpPr txBox="1">
              <a:spLocks/>
            </p:cNvSpPr>
            <p:nvPr/>
          </p:nvSpPr>
          <p:spPr>
            <a:xfrm>
              <a:off x="6685917" y="1614704"/>
              <a:ext cx="3816983" cy="39556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50M+ Daily Transactions</a:t>
              </a:r>
            </a:p>
          </p:txBody>
        </p:sp>
        <p:sp>
          <p:nvSpPr>
            <p:cNvPr id="22" name="Text Placeholder 2">
              <a:extLst>
                <a:ext uri="{FF2B5EF4-FFF2-40B4-BE49-F238E27FC236}">
                  <a16:creationId xmlns:a16="http://schemas.microsoft.com/office/drawing/2014/main" id="{34962E85-3FE7-598A-5F07-D5386E273076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2927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02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DE900BB7-0CF3-1EB3-AAED-DE86CB735FFF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3335853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 Placeholder 1">
              <a:extLst>
                <a:ext uri="{FF2B5EF4-FFF2-40B4-BE49-F238E27FC236}">
                  <a16:creationId xmlns:a16="http://schemas.microsoft.com/office/drawing/2014/main" id="{E39ED7C6-A323-CE92-503F-29101CE8A634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2882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125+ Bank Partners</a:t>
              </a:r>
            </a:p>
          </p:txBody>
        </p:sp>
        <p:sp>
          <p:nvSpPr>
            <p:cNvPr id="25" name="Text Placeholder 2">
              <a:extLst>
                <a:ext uri="{FF2B5EF4-FFF2-40B4-BE49-F238E27FC236}">
                  <a16:creationId xmlns:a16="http://schemas.microsoft.com/office/drawing/2014/main" id="{DA51A441-1D73-D86C-D648-4D813284F211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4100395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03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08E310E-6894-9E54-D449-A8418DB96DDD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521357"/>
              <a:ext cx="53028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 Placeholder 1">
              <a:extLst>
                <a:ext uri="{FF2B5EF4-FFF2-40B4-BE49-F238E27FC236}">
                  <a16:creationId xmlns:a16="http://schemas.microsoft.com/office/drawing/2014/main" id="{B7961AB2-1F05-5CA2-AA52-4F46C3F01383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4068045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125+ Countries Served</a:t>
              </a:r>
            </a:p>
          </p:txBody>
        </p:sp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32A9D531-1307-9ACF-8FB4-5F6632F03C32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5340591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04</a:t>
              </a:r>
            </a:p>
          </p:txBody>
        </p:sp>
        <p:sp>
          <p:nvSpPr>
            <p:cNvPr id="29" name="Text Placeholder 1">
              <a:extLst>
                <a:ext uri="{FF2B5EF4-FFF2-40B4-BE49-F238E27FC236}">
                  <a16:creationId xmlns:a16="http://schemas.microsoft.com/office/drawing/2014/main" id="{EEDF134C-642C-E580-B5F6-19D9FEFD241C}"/>
                </a:ext>
              </a:extLst>
            </p:cNvPr>
            <p:cNvSpPr txBox="1">
              <a:spLocks/>
            </p:cNvSpPr>
            <p:nvPr/>
          </p:nvSpPr>
          <p:spPr>
            <a:xfrm>
              <a:off x="6812917" y="5295541"/>
              <a:ext cx="381698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Industry Recognition</a:t>
              </a:r>
            </a:p>
          </p:txBody>
        </p:sp>
        <p:sp>
          <p:nvSpPr>
            <p:cNvPr id="30" name="Text Placeholder 2">
              <a:extLst>
                <a:ext uri="{FF2B5EF4-FFF2-40B4-BE49-F238E27FC236}">
                  <a16:creationId xmlns:a16="http://schemas.microsoft.com/office/drawing/2014/main" id="{D16214D3-4010-2F69-FAA4-6F4072EF45A0}"/>
                </a:ext>
              </a:extLst>
            </p:cNvPr>
            <p:cNvSpPr txBox="1">
              <a:spLocks/>
            </p:cNvSpPr>
            <p:nvPr/>
          </p:nvSpPr>
          <p:spPr>
            <a:xfrm>
              <a:off x="6209601" y="1642650"/>
              <a:ext cx="43995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01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1F4037-85D7-2B82-C85E-61BC9E77A7A7}"/>
                </a:ext>
              </a:extLst>
            </p:cNvPr>
            <p:cNvSpPr txBox="1"/>
            <p:nvPr/>
          </p:nvSpPr>
          <p:spPr>
            <a:xfrm>
              <a:off x="6724016" y="5638838"/>
              <a:ext cx="560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Award-winning innovation in digital banking journeys and comprehensive financial solutions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A816D4-2678-630A-57D3-8EBAE5ED62F8}"/>
                </a:ext>
              </a:extLst>
            </p:cNvPr>
            <p:cNvSpPr txBox="1"/>
            <p:nvPr/>
          </p:nvSpPr>
          <p:spPr>
            <a:xfrm>
              <a:off x="6724017" y="4415538"/>
              <a:ext cx="5391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Our solutions empower financial institutions and their clients across diverse global markets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9D265D-71B9-52B1-0204-34EFED94F9CE}"/>
                </a:ext>
              </a:extLst>
            </p:cNvPr>
            <p:cNvSpPr txBox="1"/>
            <p:nvPr/>
          </p:nvSpPr>
          <p:spPr>
            <a:xfrm>
              <a:off x="6724017" y="3226690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Trusted by leading financial institutions across APAC, Middle East, and beyond, now expanded globally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348AC5-BC0B-F894-4BD5-6895BDBD8F51}"/>
                </a:ext>
              </a:extLst>
            </p:cNvPr>
            <p:cNvSpPr txBox="1"/>
            <p:nvPr/>
          </p:nvSpPr>
          <p:spPr>
            <a:xfrm>
              <a:off x="6685918" y="1936327"/>
              <a:ext cx="5429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Seamlessly processing millions of transactions daily for enhanced efficiency and speed</a:t>
              </a:r>
            </a:p>
          </p:txBody>
        </p:sp>
      </p:grpSp>
      <p:pic>
        <p:nvPicPr>
          <p:cNvPr id="35" name="Picture 4">
            <a:extLst>
              <a:ext uri="{FF2B5EF4-FFF2-40B4-BE49-F238E27FC236}">
                <a16:creationId xmlns:a16="http://schemas.microsoft.com/office/drawing/2014/main" id="{817745D2-141F-0417-91CF-E58C05120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54342" b="8207"/>
          <a:stretch>
            <a:fillRect/>
          </a:stretch>
        </p:blipFill>
        <p:spPr bwMode="auto">
          <a:xfrm rot="21419614">
            <a:off x="7403646" y="687851"/>
            <a:ext cx="1927182" cy="45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4676C319-27AC-931E-7D11-1E7C1CAD7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4" t="6949" r="5529"/>
          <a:stretch>
            <a:fillRect/>
          </a:stretch>
        </p:blipFill>
        <p:spPr bwMode="auto">
          <a:xfrm rot="188439">
            <a:off x="9327072" y="1811949"/>
            <a:ext cx="2087359" cy="42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853510"/>
            <a:ext cx="5870448" cy="1247481"/>
          </a:xfrm>
        </p:spPr>
        <p:txBody>
          <a:bodyPr/>
          <a:lstStyle/>
          <a:p>
            <a:r>
              <a:rPr lang="en-US" dirty="0"/>
              <a:t>Join leading banks in delivering real-time, frictionless financing that empowers suppliers and vendors alike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3155541"/>
            <a:ext cx="4992757" cy="539150"/>
          </a:xfrm>
        </p:spPr>
        <p:txBody>
          <a:bodyPr/>
          <a:lstStyle/>
          <a:p>
            <a:r>
              <a:rPr lang="en-US" dirty="0"/>
              <a:t>Partner with and Appzillon unlock end-to-end liquidity for your ecosystem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1969539"/>
            <a:ext cx="4887249" cy="1133907"/>
          </a:xfrm>
        </p:spPr>
        <p:txBody>
          <a:bodyPr/>
          <a:lstStyle/>
          <a:p>
            <a:r>
              <a:rPr lang="en-US" dirty="0"/>
              <a:t>Be the liquidity engine businesses trust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63383175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6080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10435</TotalTime>
  <Words>458</Words>
  <Application>Microsoft Macintosh PowerPoint</Application>
  <PresentationFormat>Widescreen</PresentationFormat>
  <Paragraphs>101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Oracle Sans Light</vt:lpstr>
      <vt:lpstr>Oracle Sans Tab Light</vt:lpstr>
      <vt:lpstr>Segoe UI</vt:lpstr>
      <vt:lpstr>System Font Regular</vt:lpstr>
      <vt:lpstr>i-exceed Presentation Template</vt:lpstr>
      <vt:lpstr>Modernizing Supply Chain Finance with Seamless Digital Journeys</vt:lpstr>
      <vt:lpstr>SCF Challenges Today</vt:lpstr>
      <vt:lpstr>The Opportunity for Banks</vt:lpstr>
      <vt:lpstr>Appzillon Advantage for Banks</vt:lpstr>
      <vt:lpstr>Value Delivered</vt:lpstr>
      <vt:lpstr>Why i-exceed?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6</cp:revision>
  <dcterms:created xsi:type="dcterms:W3CDTF">2025-09-30T07:34:49Z</dcterms:created>
  <dcterms:modified xsi:type="dcterms:W3CDTF">2025-10-21T10:20:15Z</dcterms:modified>
</cp:coreProperties>
</file>