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71" r:id="rId3"/>
    <p:sldId id="275" r:id="rId4"/>
    <p:sldId id="260" r:id="rId5"/>
    <p:sldId id="276" r:id="rId6"/>
    <p:sldId id="272" r:id="rId7"/>
    <p:sldId id="277" r:id="rId8"/>
    <p:sldId id="274" r:id="rId9"/>
    <p:sldId id="273" r:id="rId10"/>
    <p:sldId id="278" r:id="rId11"/>
    <p:sldId id="267" r:id="rId12"/>
    <p:sldId id="280" r:id="rId13"/>
    <p:sldId id="279" r:id="rId14"/>
    <p:sldId id="281" r:id="rId15"/>
    <p:sldId id="283" r:id="rId16"/>
    <p:sldId id="284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008D3D-00ED-EB49-B847-283DB1F6FC0B}" v="1943" dt="2025-10-31T07:02:58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10"/>
  </p:normalViewPr>
  <p:slideViewPr>
    <p:cSldViewPr snapToGrid="0">
      <p:cViewPr varScale="1">
        <p:scale>
          <a:sx n="90" d="100"/>
          <a:sy n="90" d="100"/>
        </p:scale>
        <p:origin x="29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642DD-5067-704C-A465-7C94DC0895B3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66B4F-99E5-7D49-858D-81692D3C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5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66B4F-99E5-7D49-858D-81692D3CB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2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66B4F-99E5-7D49-858D-81692D3CB8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7F794-E271-C1A0-0E30-F1D73269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B2A7A-9CA5-ABD7-9650-B717B17C1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44044-0E95-9921-67F1-8070AADE5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67064-E4C4-75F2-14A7-A02F65C0E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66B4F-99E5-7D49-858D-81692D3CB8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5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Imag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Field">
            <a:extLst>
              <a:ext uri="{FF2B5EF4-FFF2-40B4-BE49-F238E27FC236}">
                <a16:creationId xmlns:a16="http://schemas.microsoft.com/office/drawing/2014/main" id="{BBE2BE0D-9C6C-1A7E-90DF-BCDB1C9C9D1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9344" y="5111697"/>
            <a:ext cx="5536655" cy="895181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Presenter’s Title (Division or Business Unit)</a:t>
            </a:r>
          </a:p>
          <a:p>
            <a:pPr lvl="0"/>
            <a:r>
              <a:rPr lang="en-US"/>
              <a:t>Month 00, 2020</a:t>
            </a:r>
          </a:p>
        </p:txBody>
      </p:sp>
      <p:sp>
        <p:nvSpPr>
          <p:cNvPr id="34" name="Text Field">
            <a:extLst>
              <a:ext uri="{FF2B5EF4-FFF2-40B4-BE49-F238E27FC236}">
                <a16:creationId xmlns:a16="http://schemas.microsoft.com/office/drawing/2014/main" id="{F030825B-3BD5-DDC1-310C-D6B48CBA05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9344" y="4708880"/>
            <a:ext cx="5536655" cy="26629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0A18E0-63BD-B5AF-FD32-52AC19714D33}"/>
              </a:ext>
            </a:extLst>
          </p:cNvPr>
          <p:cNvCxnSpPr>
            <a:cxnSpLocks/>
          </p:cNvCxnSpPr>
          <p:nvPr/>
        </p:nvCxnSpPr>
        <p:spPr>
          <a:xfrm>
            <a:off x="559345" y="4445643"/>
            <a:ext cx="770691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ubhead">
            <a:extLst>
              <a:ext uri="{FF2B5EF4-FFF2-40B4-BE49-F238E27FC236}">
                <a16:creationId xmlns:a16="http://schemas.microsoft.com/office/drawing/2014/main" id="{9ED6E0E7-A18E-E2CA-2DCB-FED93C41D1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9346" y="3350664"/>
            <a:ext cx="5536655" cy="85944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here in under 2 lines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(Segoe UI, 18-24pt)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DD8A923F-FDDC-CB21-36E7-4094DD047F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8391" y="-1"/>
            <a:ext cx="5531935" cy="6857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IN"/>
              <a:t>Use an achromatic (Black and White) image.</a:t>
            </a:r>
          </a:p>
        </p:txBody>
      </p: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912E69BA-2B53-74D9-6851-304495F83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345" y="1491243"/>
            <a:ext cx="5562396" cy="17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lnSpc>
                <a:spcPts val="4625"/>
              </a:lnSpc>
            </a:pPr>
            <a:r>
              <a:rPr lang="en-IN" sz="4400">
                <a:latin typeface="+mj-lt"/>
              </a:rPr>
              <a:t>Title goes here- </a:t>
            </a:r>
            <a:br>
              <a:rPr lang="en-IN" sz="4400">
                <a:latin typeface="+mj-lt"/>
              </a:rPr>
            </a:br>
            <a:r>
              <a:rPr lang="en-IN" sz="4400">
                <a:latin typeface="+mj-lt"/>
              </a:rPr>
              <a:t>Max 3 lines </a:t>
            </a:r>
            <a:br>
              <a:rPr lang="en-IN" sz="4400">
                <a:latin typeface="+mj-lt"/>
              </a:rPr>
            </a:br>
            <a:r>
              <a:rPr lang="en-IN" sz="4400">
                <a:latin typeface="+mj-lt"/>
              </a:rPr>
              <a:t>(Arial, 32-40pt)</a:t>
            </a:r>
            <a:endParaRPr lang="en-US" sz="4400"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E1A569-F313-B5FF-DAC8-E7C510698657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3DD1AA-66A8-EDAA-91EE-379641208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6" y="185071"/>
            <a:ext cx="1434008" cy="6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9304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1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77EE0F-9C9A-0AD5-2389-D655968B13D9}"/>
              </a:ext>
            </a:extLst>
          </p:cNvPr>
          <p:cNvSpPr/>
          <p:nvPr/>
        </p:nvSpPr>
        <p:spPr>
          <a:xfrm>
            <a:off x="4455591" y="1"/>
            <a:ext cx="7736411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9C674-D76C-D769-816A-8C19D5ED5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68130"/>
            <a:ext cx="3617391" cy="1320103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b="0">
                <a:latin typeface="+mj-lt"/>
                <a:ea typeface="+mj-ea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Speaker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B39B42E-0CAC-8867-5B7E-B9A7BDD3BD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44437" y="1242231"/>
            <a:ext cx="3227476" cy="32471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FDD47AC-99F9-CD34-989B-C82D48EFF0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4437" y="4788100"/>
            <a:ext cx="3236480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err="1"/>
              <a:t>Firstname</a:t>
            </a:r>
            <a:r>
              <a:rPr lang="en-US"/>
              <a:t> Lastname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131E2C3D-9FC2-107B-8784-A2EBC273E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4437" y="5152205"/>
            <a:ext cx="3236480" cy="60008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/>
            <a:r>
              <a:rPr lang="en-US"/>
              <a:t>Presenter’s Title (Division or Business Unit)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0CAFD-65CA-06FB-6D07-8E9D44F49F20}"/>
              </a:ext>
            </a:extLst>
          </p:cNvPr>
          <p:cNvCxnSpPr/>
          <p:nvPr/>
        </p:nvCxnSpPr>
        <p:spPr>
          <a:xfrm>
            <a:off x="838200" y="342069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61E76A0-B17F-9B2E-634D-90EF043D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0" y="6173700"/>
            <a:ext cx="1126556" cy="547775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CA62DA8-E084-2FE4-ED69-FE2EF4B91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A46FCC9C-74BE-C844-AA98-A0E92E8B0A15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8815F9F-538A-555F-5860-F666B582D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F32F7C67-CFC1-ED65-AA43-FA4D61039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33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2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2B3C37-F79A-A413-52DD-5DD2B66972C9}"/>
              </a:ext>
            </a:extLst>
          </p:cNvPr>
          <p:cNvSpPr/>
          <p:nvPr/>
        </p:nvSpPr>
        <p:spPr>
          <a:xfrm>
            <a:off x="4535558" y="136525"/>
            <a:ext cx="7656444" cy="67214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9C674-D76C-D769-816A-8C19D5ED5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68130"/>
            <a:ext cx="3697357" cy="1320103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b="0">
                <a:latin typeface="+mj-lt"/>
                <a:ea typeface="+mj-ea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Speaker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0CAFD-65CA-06FB-6D07-8E9D44F49F20}"/>
              </a:ext>
            </a:extLst>
          </p:cNvPr>
          <p:cNvCxnSpPr/>
          <p:nvPr/>
        </p:nvCxnSpPr>
        <p:spPr>
          <a:xfrm>
            <a:off x="838200" y="342069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564E48D-7F3C-7025-587A-48BCFE758C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30343" y="1414846"/>
            <a:ext cx="3227832" cy="32471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E75C0B9A-3394-20C2-8028-5C4280D6E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0343" y="4960715"/>
            <a:ext cx="3227832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75C07047-FB44-03D5-589C-CA79F62E5F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0343" y="5324820"/>
            <a:ext cx="3227832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28E2F3E6-1FA0-6E94-98FF-C40594BF94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4118" y="1414846"/>
            <a:ext cx="3227832" cy="32471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03726155-DF40-A8AA-4FC6-4043C8EB90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4118" y="4960715"/>
            <a:ext cx="3227832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9FE48232-8B3E-B9D0-7517-16746D0BA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4118" y="5324820"/>
            <a:ext cx="3227832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0A3251-76B8-1BE6-855A-F43836C58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700"/>
            <a:ext cx="1126556" cy="547774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A455451-A2AF-0FF7-4051-9F0A7B4A8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C5D8EFB-C9BF-904D-BD11-75AAFBFD8680}" type="datetime1">
              <a:rPr lang="en-IN" smtClean="0"/>
              <a:t>16-04-2026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2E897-1762-DCF0-1936-F70BD53EB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DD1B09B0-9A22-ABBA-790D-A5DACD559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34485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2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4AC133-F504-2E6B-06E3-26AF1CBE1FF6}"/>
              </a:ext>
            </a:extLst>
          </p:cNvPr>
          <p:cNvSpPr/>
          <p:nvPr/>
        </p:nvSpPr>
        <p:spPr>
          <a:xfrm>
            <a:off x="4455591" y="1"/>
            <a:ext cx="7736411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9C674-D76C-D769-816A-8C19D5ED5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68130"/>
            <a:ext cx="3617391" cy="1320103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b="0">
                <a:latin typeface="+mj-lt"/>
                <a:ea typeface="+mj-ea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Speaker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0CAFD-65CA-06FB-6D07-8E9D44F49F20}"/>
              </a:ext>
            </a:extLst>
          </p:cNvPr>
          <p:cNvCxnSpPr/>
          <p:nvPr/>
        </p:nvCxnSpPr>
        <p:spPr>
          <a:xfrm>
            <a:off x="838200" y="342069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564E48D-7F3C-7025-587A-48BCFE758C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30343" y="1414846"/>
            <a:ext cx="3227832" cy="32471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E75C0B9A-3394-20C2-8028-5C4280D6E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0343" y="4960715"/>
            <a:ext cx="3227832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75C07047-FB44-03D5-589C-CA79F62E5F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0343" y="5324820"/>
            <a:ext cx="3227832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28E2F3E6-1FA0-6E94-98FF-C40594BF94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4118" y="1414846"/>
            <a:ext cx="3227832" cy="32471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03726155-DF40-A8AA-4FC6-4043C8EB90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64118" y="4960715"/>
            <a:ext cx="3227832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9FE48232-8B3E-B9D0-7517-16746D0BA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4118" y="5324820"/>
            <a:ext cx="3227832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66D909-CA33-4564-A9ED-99B6ED9CE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E8A08496-EBFF-2AFF-41AD-FEC4CE10A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2A2DEFD9-DA23-584E-9C7D-C6D79922E331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4C5B601-CAB4-DC09-8F6F-E6CEA84BF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902E9BBF-BC67-68B0-870B-6B9FBA9AB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52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3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2B3C37-F79A-A413-52DD-5DD2B66972C9}"/>
              </a:ext>
            </a:extLst>
          </p:cNvPr>
          <p:cNvSpPr/>
          <p:nvPr/>
        </p:nvSpPr>
        <p:spPr>
          <a:xfrm>
            <a:off x="3534001" y="136525"/>
            <a:ext cx="8658001" cy="67214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9C674-D76C-D769-816A-8C19D5ED5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768130"/>
            <a:ext cx="2695801" cy="1320103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b="0">
                <a:latin typeface="+mj-lt"/>
                <a:ea typeface="+mj-ea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Speaker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0CAFD-65CA-06FB-6D07-8E9D44F49F20}"/>
              </a:ext>
            </a:extLst>
          </p:cNvPr>
          <p:cNvCxnSpPr/>
          <p:nvPr/>
        </p:nvCxnSpPr>
        <p:spPr>
          <a:xfrm>
            <a:off x="838200" y="342069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FDC0373-BB64-C88F-BDA3-AF7575FB34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7092" y="1880394"/>
            <a:ext cx="2368296" cy="233172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D06AA5DB-FDAC-AEBD-9ECC-B1CAC216AE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7091" y="4506900"/>
            <a:ext cx="2368296" cy="3124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F7B55563-E4FF-CE5F-4CF8-43CA1FC815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7091" y="4835699"/>
            <a:ext cx="2368296" cy="27843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495696D-9778-C8B5-CEF7-02100548075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74092" y="1880394"/>
            <a:ext cx="2368296" cy="233172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C24DD92-87C8-55BE-BBB0-4E54CAF710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74091" y="4506900"/>
            <a:ext cx="2368296" cy="3124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B07BC283-810B-A9C0-EAAF-50C249B898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091" y="4835699"/>
            <a:ext cx="2368296" cy="27843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E5B726ED-9C5B-AFB0-561F-46B5EE9E98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0617" y="1880394"/>
            <a:ext cx="2368296" cy="233172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5AC1D9E2-C5F1-F296-7EDA-EEAA078DF0A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50616" y="4506900"/>
            <a:ext cx="2368296" cy="3124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CAABCC24-9DCF-F749-44DD-76483DBB382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50616" y="4835699"/>
            <a:ext cx="2368296" cy="27843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AF4D70-62D6-5EF6-4081-D86F53BB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700"/>
            <a:ext cx="1126556" cy="5477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1A05F4A-F338-2149-0D1E-460F1520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C524D06-BC2C-2A49-9D14-AE2E4C828F38}" type="datetime1">
              <a:rPr lang="en-IN" smtClean="0"/>
              <a:t>16-04-2026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BCDF2C74-26C5-AB13-54AC-F5C2C995B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3CDB8E1-FE5F-F425-2EBE-744E109A5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83116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3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2DB79E-103B-9CF6-747F-ECF1A4CCA90A}"/>
              </a:ext>
            </a:extLst>
          </p:cNvPr>
          <p:cNvSpPr/>
          <p:nvPr/>
        </p:nvSpPr>
        <p:spPr>
          <a:xfrm>
            <a:off x="3534003" y="1"/>
            <a:ext cx="8658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9C674-D76C-D769-816A-8C19D5ED5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768130"/>
            <a:ext cx="2695801" cy="1320103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b="0">
                <a:latin typeface="+mj-lt"/>
                <a:ea typeface="+mj-ea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Speaker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0CAFD-65CA-06FB-6D07-8E9D44F49F20}"/>
              </a:ext>
            </a:extLst>
          </p:cNvPr>
          <p:cNvCxnSpPr/>
          <p:nvPr/>
        </p:nvCxnSpPr>
        <p:spPr>
          <a:xfrm>
            <a:off x="838200" y="342069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FDC0373-BB64-C88F-BDA3-AF7575FB34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7092" y="1880394"/>
            <a:ext cx="2368296" cy="233172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D06AA5DB-FDAC-AEBD-9ECC-B1CAC216AE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7091" y="4506900"/>
            <a:ext cx="2368296" cy="3124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F7B55563-E4FF-CE5F-4CF8-43CA1FC815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7091" y="4835699"/>
            <a:ext cx="2368296" cy="27843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495696D-9778-C8B5-CEF7-02100548075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74092" y="1880394"/>
            <a:ext cx="2368296" cy="233172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C24DD92-87C8-55BE-BBB0-4E54CAF710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74091" y="4506900"/>
            <a:ext cx="2368296" cy="3124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B07BC283-810B-A9C0-EAAF-50C249B898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091" y="4835699"/>
            <a:ext cx="2368296" cy="27843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E5B726ED-9C5B-AFB0-561F-46B5EE9E98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0617" y="1880394"/>
            <a:ext cx="2368296" cy="233172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5AC1D9E2-C5F1-F296-7EDA-EEAA078DF0A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50616" y="4506900"/>
            <a:ext cx="2368296" cy="31244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CAABCC24-9DCF-F749-44DD-76483DBB382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50616" y="4835699"/>
            <a:ext cx="2368296" cy="27843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FA0EC-FBE1-733B-103C-59593B29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6CCFC2EF-BF9C-3007-D9B1-1E4CDD2BC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511DF81A-88AC-9C47-A3D3-639831EFC2F0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2AEEBED-E103-56E8-CF2C-2A08D7BDA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90FA6E6C-0A50-9B1A-2748-9E65FD2D5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77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4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2B3C37-F79A-A413-52DD-5DD2B66972C9}"/>
              </a:ext>
            </a:extLst>
          </p:cNvPr>
          <p:cNvSpPr/>
          <p:nvPr/>
        </p:nvSpPr>
        <p:spPr>
          <a:xfrm>
            <a:off x="4455591" y="136525"/>
            <a:ext cx="7736411" cy="67214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9C674-D76C-D769-816A-8C19D5ED5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768130"/>
            <a:ext cx="2695801" cy="1320103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b="0">
                <a:latin typeface="+mj-lt"/>
                <a:ea typeface="+mj-ea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Speaker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0CAFD-65CA-06FB-6D07-8E9D44F49F20}"/>
              </a:ext>
            </a:extLst>
          </p:cNvPr>
          <p:cNvCxnSpPr/>
          <p:nvPr/>
        </p:nvCxnSpPr>
        <p:spPr>
          <a:xfrm>
            <a:off x="838200" y="342069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4B71D5-2188-2F29-6875-DE007270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700"/>
            <a:ext cx="1126556" cy="547774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851D276-77CE-E2CF-3132-482EA8A70E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5879" y="421426"/>
            <a:ext cx="1920240" cy="19217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C1BAF72F-4277-37F2-D90A-5E120598C8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5880" y="2455973"/>
            <a:ext cx="1920240" cy="29806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655B888A-411F-E7BF-A0B6-8EBE2C979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5880" y="2803779"/>
            <a:ext cx="1920240" cy="24899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4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0E4A97D-ED74-9BB1-023A-C485619639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5166" y="421426"/>
            <a:ext cx="1920240" cy="19217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82FA40F2-4607-9631-3111-CC1612EDB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95166" y="2455973"/>
            <a:ext cx="1920240" cy="29806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521BB327-C5A1-2F99-F8B1-9D00E0A36A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5166" y="2803779"/>
            <a:ext cx="1920240" cy="24899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4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BEA48F2C-4F00-69EB-6403-21DE0CF4812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428590" y="3348776"/>
            <a:ext cx="1920240" cy="19217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8F084DF3-84D4-F84B-E581-71DFBD9B7B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28591" y="5383323"/>
            <a:ext cx="1920240" cy="29806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33D81D6-DE7E-08B7-2D79-83D2E50E70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28591" y="5731129"/>
            <a:ext cx="1920240" cy="24899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4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5F6A7C2-CBCE-4F80-05C7-8BF037A6129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87877" y="3348776"/>
            <a:ext cx="1920240" cy="19217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979DB1B8-4E47-2FA2-A15E-CF088ADAB3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7877" y="5383323"/>
            <a:ext cx="1920240" cy="29806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86BCE0F7-E287-676A-0888-611C719BB6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87877" y="5731129"/>
            <a:ext cx="1920240" cy="24899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4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5083498-F9D0-EB23-3493-CF24D7B88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8F4C416-CC14-0E43-A414-6D0B1DA8FFF6}" type="datetime1">
              <a:rPr lang="en-IN" smtClean="0"/>
              <a:t>16-04-2026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F0C0125-AF19-F438-C119-B1C1A584A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023A47C9-39E4-21BB-7790-3963405D3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78424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4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2B3C37-F79A-A413-52DD-5DD2B66972C9}"/>
              </a:ext>
            </a:extLst>
          </p:cNvPr>
          <p:cNvSpPr/>
          <p:nvPr/>
        </p:nvSpPr>
        <p:spPr>
          <a:xfrm>
            <a:off x="4455591" y="1"/>
            <a:ext cx="7736411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9C674-D76C-D769-816A-8C19D5ED5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768130"/>
            <a:ext cx="2695801" cy="1320103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b="0">
                <a:latin typeface="+mj-lt"/>
                <a:ea typeface="+mj-ea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Speaker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0CAFD-65CA-06FB-6D07-8E9D44F49F20}"/>
              </a:ext>
            </a:extLst>
          </p:cNvPr>
          <p:cNvCxnSpPr/>
          <p:nvPr/>
        </p:nvCxnSpPr>
        <p:spPr>
          <a:xfrm>
            <a:off x="838200" y="342069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403C200-AA50-7463-E586-88465ECD4C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5879" y="421426"/>
            <a:ext cx="1920240" cy="19217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6C9243E9-A3CA-1F8A-7FF5-6A6597805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5880" y="2455973"/>
            <a:ext cx="1920240" cy="29806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2FED9C02-4EA0-3CC7-549F-E4F5134B21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5880" y="2803779"/>
            <a:ext cx="1920240" cy="24899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4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B4BB2703-2CDE-17D3-4166-7D66F1AF6E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5166" y="421426"/>
            <a:ext cx="1920240" cy="19217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64F81BA9-E049-CC11-F266-3EEB3B531D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95166" y="2455973"/>
            <a:ext cx="1920240" cy="29806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38301DB7-AF57-A4C0-4C33-B9B682E93C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5166" y="2803779"/>
            <a:ext cx="1920240" cy="24899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4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061AB79A-CF87-2545-C9D6-3E56C6485BB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428590" y="3348776"/>
            <a:ext cx="1920240" cy="19217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Text Placeholder 33">
            <a:extLst>
              <a:ext uri="{FF2B5EF4-FFF2-40B4-BE49-F238E27FC236}">
                <a16:creationId xmlns:a16="http://schemas.microsoft.com/office/drawing/2014/main" id="{E7AA54C1-4BFD-717F-3444-31B3C11DAC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28591" y="5383323"/>
            <a:ext cx="1920240" cy="29806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730D4ABB-CE8F-C9BE-3C9A-5DA1471534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28591" y="5731129"/>
            <a:ext cx="1920240" cy="24899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4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50C0E309-6707-1163-ACAE-E48BDA45C9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87877" y="3348776"/>
            <a:ext cx="1920240" cy="19217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C28E5746-7E85-F470-F4F0-E23098A925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7877" y="5383323"/>
            <a:ext cx="1920240" cy="298064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name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4936A1CE-CA43-27F0-54AB-B95940F8120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87877" y="5731129"/>
            <a:ext cx="1920240" cy="24899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4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Add speaker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90C30-8D0A-D265-55D6-5E04BE3C0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67237"/>
            <a:ext cx="1126556" cy="547775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F4707B7E-64D4-B40E-8342-D14D5F089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2396BA9B-0B93-CE41-B35D-A185BBFB0069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E410849-F60F-0C5B-5AED-8336D4AF5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A607D0AA-B747-7E46-70E5-AD6C6206F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73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Quote</a:t>
            </a:r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A42E26-2D2F-4241-5664-A4A46FF0588F}"/>
              </a:ext>
            </a:extLst>
          </p:cNvPr>
          <p:cNvCxnSpPr/>
          <p:nvPr/>
        </p:nvCxnSpPr>
        <p:spPr>
          <a:xfrm>
            <a:off x="838200" y="996950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AA7A34-F51F-B533-DC5D-9402AFB00B56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96892" y="1207008"/>
            <a:ext cx="2939518" cy="84124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5pPr marL="731520" indent="0">
              <a:buNone/>
              <a:defRPr/>
            </a:lvl5pPr>
          </a:lstStyle>
          <a:p>
            <a:pPr lvl="0"/>
            <a:r>
              <a:rPr lang="en-US"/>
              <a:t>Click to add logo</a:t>
            </a:r>
          </a:p>
        </p:txBody>
      </p:sp>
      <p:sp>
        <p:nvSpPr>
          <p:cNvPr id="7" name="Text Field">
            <a:extLst>
              <a:ext uri="{FF2B5EF4-FFF2-40B4-BE49-F238E27FC236}">
                <a16:creationId xmlns:a16="http://schemas.microsoft.com/office/drawing/2014/main" id="{81CA1E6E-AD59-80F4-2F53-72C77CE604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3135"/>
            <a:ext cx="6054629" cy="2662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Name of person quoted</a:t>
            </a:r>
          </a:p>
        </p:txBody>
      </p:sp>
      <p:sp>
        <p:nvSpPr>
          <p:cNvPr id="8" name="Text Field 2">
            <a:extLst>
              <a:ext uri="{FF2B5EF4-FFF2-40B4-BE49-F238E27FC236}">
                <a16:creationId xmlns:a16="http://schemas.microsoft.com/office/drawing/2014/main" id="{B49D6BA5-F1AB-C26A-8666-684048C640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0" y="5320728"/>
            <a:ext cx="6054629" cy="7863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Additional information if needed</a:t>
            </a:r>
          </a:p>
        </p:txBody>
      </p:sp>
      <p:sp>
        <p:nvSpPr>
          <p:cNvPr id="3" name="Text Field 2">
            <a:extLst>
              <a:ext uri="{FF2B5EF4-FFF2-40B4-BE49-F238E27FC236}">
                <a16:creationId xmlns:a16="http://schemas.microsoft.com/office/drawing/2014/main" id="{3A89229C-BFC2-9337-5C50-431179C061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99984" y="2258313"/>
            <a:ext cx="10453816" cy="2475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>
                <a:latin typeface="+mj-lt"/>
              </a:defRPr>
            </a:lvl1pPr>
          </a:lstStyle>
          <a:p>
            <a:pPr lvl="0"/>
            <a:r>
              <a:rPr lang="en-US"/>
              <a:t>“</a:t>
            </a:r>
            <a:r>
              <a:rPr lang="en-IN"/>
              <a:t>Click to type customer or partner quote surrounded by quotation marks.</a:t>
            </a:r>
            <a:r>
              <a:rPr lang="en-US"/>
              <a:t>”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A88D6630-BD6C-172E-335A-3B5047F16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9D5A7A37-34C4-FA4F-A3A2-C236ABA62590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9B7A954-D7D7-73BF-34E0-23AAB41C4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70F56E3-7338-2ED1-1E2B-D0D55E462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43936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Quote</a:t>
            </a:r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A42E26-2D2F-4241-5664-A4A46FF0588F}"/>
              </a:ext>
            </a:extLst>
          </p:cNvPr>
          <p:cNvCxnSpPr/>
          <p:nvPr/>
        </p:nvCxnSpPr>
        <p:spPr>
          <a:xfrm>
            <a:off x="838200" y="996950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AA7A34-F51F-B533-DC5D-9402AFB00B56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96892" y="1207008"/>
            <a:ext cx="2939518" cy="84124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5pPr marL="731520" indent="0">
              <a:buNone/>
              <a:defRPr/>
            </a:lvl5pPr>
          </a:lstStyle>
          <a:p>
            <a:pPr lvl="0"/>
            <a:r>
              <a:rPr lang="en-US"/>
              <a:t>Click to add logo</a:t>
            </a:r>
          </a:p>
        </p:txBody>
      </p:sp>
      <p:sp>
        <p:nvSpPr>
          <p:cNvPr id="7" name="Text Field">
            <a:extLst>
              <a:ext uri="{FF2B5EF4-FFF2-40B4-BE49-F238E27FC236}">
                <a16:creationId xmlns:a16="http://schemas.microsoft.com/office/drawing/2014/main" id="{81CA1E6E-AD59-80F4-2F53-72C77CE604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3135"/>
            <a:ext cx="6054629" cy="2662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Name of person quoted</a:t>
            </a:r>
          </a:p>
        </p:txBody>
      </p:sp>
      <p:sp>
        <p:nvSpPr>
          <p:cNvPr id="8" name="Text Field 2">
            <a:extLst>
              <a:ext uri="{FF2B5EF4-FFF2-40B4-BE49-F238E27FC236}">
                <a16:creationId xmlns:a16="http://schemas.microsoft.com/office/drawing/2014/main" id="{B49D6BA5-F1AB-C26A-8666-684048C640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0" y="5320728"/>
            <a:ext cx="6054629" cy="7863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Additional information if needed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B83B9-D6B8-68FB-BDAA-11B4FA17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2" y="6173696"/>
            <a:ext cx="1126556" cy="547775"/>
          </a:xfrm>
          <a:prstGeom prst="rect">
            <a:avLst/>
          </a:prstGeom>
        </p:spPr>
      </p:pic>
      <p:sp>
        <p:nvSpPr>
          <p:cNvPr id="13" name="Text Field 2">
            <a:extLst>
              <a:ext uri="{FF2B5EF4-FFF2-40B4-BE49-F238E27FC236}">
                <a16:creationId xmlns:a16="http://schemas.microsoft.com/office/drawing/2014/main" id="{B22D2679-04C6-24CD-2701-35762DE2E07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99984" y="2258313"/>
            <a:ext cx="10453816" cy="2475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>
                <a:latin typeface="+mj-lt"/>
              </a:defRPr>
            </a:lvl1pPr>
          </a:lstStyle>
          <a:p>
            <a:pPr lvl="0"/>
            <a:r>
              <a:rPr lang="en-US"/>
              <a:t>“</a:t>
            </a:r>
            <a:r>
              <a:rPr lang="en-IN"/>
              <a:t>Click to type customer or partner quote surrounded by quotation marks.</a:t>
            </a:r>
            <a:r>
              <a:rPr lang="en-US"/>
              <a:t>”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7C127784-26B7-0FF6-43C2-F15D9A239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601532C2-FFCF-A54D-8B8D-87AA51D6E26E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619F07C-9226-5723-49C1-DE982232B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A27CE5CC-8724-B7C2-BA36-A8B7E12CD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Pictur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Quote</a:t>
            </a:r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A42E26-2D2F-4241-5664-A4A46FF0588F}"/>
              </a:ext>
            </a:extLst>
          </p:cNvPr>
          <p:cNvCxnSpPr/>
          <p:nvPr/>
        </p:nvCxnSpPr>
        <p:spPr>
          <a:xfrm>
            <a:off x="838200" y="996950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5C7440B-9E86-40D6-A893-B8F5AEDE503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8200" y="1136822"/>
            <a:ext cx="4038600" cy="5035163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AA7A34-F51F-B533-DC5D-9402AFB00B56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5431536" y="1207008"/>
            <a:ext cx="2939518" cy="84124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5pPr marL="731520" indent="0">
              <a:buNone/>
              <a:defRPr/>
            </a:lvl5pPr>
          </a:lstStyle>
          <a:p>
            <a:pPr lvl="0"/>
            <a:r>
              <a:rPr lang="en-US"/>
              <a:t>Click to add logo</a:t>
            </a:r>
          </a:p>
        </p:txBody>
      </p:sp>
      <p:sp>
        <p:nvSpPr>
          <p:cNvPr id="7" name="Text Field">
            <a:extLst>
              <a:ext uri="{FF2B5EF4-FFF2-40B4-BE49-F238E27FC236}">
                <a16:creationId xmlns:a16="http://schemas.microsoft.com/office/drawing/2014/main" id="{81CA1E6E-AD59-80F4-2F53-72C77CE604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72844" y="4983135"/>
            <a:ext cx="6054629" cy="2662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Name of person quoted</a:t>
            </a:r>
          </a:p>
        </p:txBody>
      </p:sp>
      <p:sp>
        <p:nvSpPr>
          <p:cNvPr id="8" name="Text Field 2">
            <a:extLst>
              <a:ext uri="{FF2B5EF4-FFF2-40B4-BE49-F238E27FC236}">
                <a16:creationId xmlns:a16="http://schemas.microsoft.com/office/drawing/2014/main" id="{B49D6BA5-F1AB-C26A-8666-684048C640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72844" y="5320728"/>
            <a:ext cx="6054629" cy="7863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Additional information if needed</a:t>
            </a:r>
          </a:p>
        </p:txBody>
      </p:sp>
      <p:sp>
        <p:nvSpPr>
          <p:cNvPr id="13" name="Text Field 2">
            <a:extLst>
              <a:ext uri="{FF2B5EF4-FFF2-40B4-BE49-F238E27FC236}">
                <a16:creationId xmlns:a16="http://schemas.microsoft.com/office/drawing/2014/main" id="{BF8E09CA-0206-BA13-3DBD-12C1E4BCA6F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31536" y="2258313"/>
            <a:ext cx="5922264" cy="2475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>
                <a:latin typeface="+mj-lt"/>
              </a:defRPr>
            </a:lvl1pPr>
          </a:lstStyle>
          <a:p>
            <a:pPr lvl="0"/>
            <a:r>
              <a:rPr lang="en-US"/>
              <a:t>“</a:t>
            </a:r>
            <a:r>
              <a:rPr lang="en-IN"/>
              <a:t>Click to type customer or partner quote surrounded by quotation marks.</a:t>
            </a:r>
            <a:r>
              <a:rPr lang="en-US"/>
              <a:t>”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282CD3FE-659D-DC6F-56F5-3B7D090F9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61166A-B8C3-7E44-9E0B-57440C73459A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F82ED3E-E695-D609-4790-99BF03499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FB352E86-6BCD-162D-72CA-115B5EF7A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078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Image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Field">
            <a:extLst>
              <a:ext uri="{FF2B5EF4-FFF2-40B4-BE49-F238E27FC236}">
                <a16:creationId xmlns:a16="http://schemas.microsoft.com/office/drawing/2014/main" id="{BBE2BE0D-9C6C-1A7E-90DF-BCDB1C9C9D1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9345" y="5111697"/>
            <a:ext cx="5536655" cy="895181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Presenter’s Title (Division or Business Unit)</a:t>
            </a:r>
          </a:p>
          <a:p>
            <a:pPr lvl="0"/>
            <a:r>
              <a:rPr lang="en-US"/>
              <a:t>Month 00, 2020  </a:t>
            </a:r>
          </a:p>
          <a:p>
            <a:pPr lvl="0"/>
            <a:endParaRPr lang="en-US"/>
          </a:p>
        </p:txBody>
      </p:sp>
      <p:sp>
        <p:nvSpPr>
          <p:cNvPr id="34" name="Text Field">
            <a:extLst>
              <a:ext uri="{FF2B5EF4-FFF2-40B4-BE49-F238E27FC236}">
                <a16:creationId xmlns:a16="http://schemas.microsoft.com/office/drawing/2014/main" id="{F030825B-3BD5-DDC1-310C-D6B48CBA05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9345" y="4708880"/>
            <a:ext cx="5536655" cy="26629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</p:txBody>
      </p:sp>
      <p:sp>
        <p:nvSpPr>
          <p:cNvPr id="39" name="Subhead">
            <a:extLst>
              <a:ext uri="{FF2B5EF4-FFF2-40B4-BE49-F238E27FC236}">
                <a16:creationId xmlns:a16="http://schemas.microsoft.com/office/drawing/2014/main" id="{9ED6E0E7-A18E-E2CA-2DCB-FED93C41D1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9346" y="3350664"/>
            <a:ext cx="5536655" cy="10949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here in under 2 lines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(Segoe UI, 18-24pt)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9396F77-B443-AF85-DCBD-FEFCD1831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345" y="1491243"/>
            <a:ext cx="5562396" cy="17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lnSpc>
                <a:spcPts val="4625"/>
              </a:lnSpc>
            </a:pPr>
            <a:r>
              <a:rPr lang="en-IN" sz="4400">
                <a:latin typeface="+mj-lt"/>
              </a:rPr>
              <a:t>Title goes here- </a:t>
            </a:r>
            <a:br>
              <a:rPr lang="en-IN" sz="4400">
                <a:latin typeface="+mj-lt"/>
              </a:rPr>
            </a:br>
            <a:r>
              <a:rPr lang="en-IN" sz="4400">
                <a:latin typeface="+mj-lt"/>
              </a:rPr>
              <a:t>Max 3 lines </a:t>
            </a:r>
            <a:br>
              <a:rPr lang="en-IN" sz="4400">
                <a:latin typeface="+mj-lt"/>
              </a:rPr>
            </a:br>
            <a:r>
              <a:rPr lang="en-IN" sz="4400">
                <a:latin typeface="+mj-lt"/>
              </a:rPr>
              <a:t>(Arial, 32-40pt)</a:t>
            </a:r>
            <a:endParaRPr lang="en-US" sz="440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1B13E5-A38D-AFCD-22C1-51EC1E98DC1C}"/>
              </a:ext>
            </a:extLst>
          </p:cNvPr>
          <p:cNvCxnSpPr>
            <a:cxnSpLocks/>
          </p:cNvCxnSpPr>
          <p:nvPr/>
        </p:nvCxnSpPr>
        <p:spPr>
          <a:xfrm>
            <a:off x="559345" y="4445643"/>
            <a:ext cx="770691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FCF12BA-67E9-14BB-23BB-43D5371F06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8391" y="-1"/>
            <a:ext cx="5531935" cy="685799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/>
              <a:t>Use an achromatic (Black and White) image.</a:t>
            </a:r>
          </a:p>
          <a:p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06781-905F-D5AF-D39C-341872C8C7E6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BEE7B-C92E-476D-18DC-242A11407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7" y="178221"/>
            <a:ext cx="1434007" cy="6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9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Picture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Quote</a:t>
            </a:r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A42E26-2D2F-4241-5664-A4A46FF0588F}"/>
              </a:ext>
            </a:extLst>
          </p:cNvPr>
          <p:cNvCxnSpPr/>
          <p:nvPr/>
        </p:nvCxnSpPr>
        <p:spPr>
          <a:xfrm>
            <a:off x="838200" y="996950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5C7440B-9E86-40D6-A893-B8F5AEDE503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8200" y="1136823"/>
            <a:ext cx="4038600" cy="503516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AA7A34-F51F-B533-DC5D-9402AFB00B56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5431536" y="1207008"/>
            <a:ext cx="2939518" cy="84124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5pPr marL="731520" indent="0">
              <a:buNone/>
              <a:defRPr/>
            </a:lvl5pPr>
          </a:lstStyle>
          <a:p>
            <a:pPr lvl="0"/>
            <a:r>
              <a:rPr lang="en-US"/>
              <a:t>Click to add logo</a:t>
            </a:r>
          </a:p>
        </p:txBody>
      </p:sp>
      <p:sp>
        <p:nvSpPr>
          <p:cNvPr id="7" name="Text Field">
            <a:extLst>
              <a:ext uri="{FF2B5EF4-FFF2-40B4-BE49-F238E27FC236}">
                <a16:creationId xmlns:a16="http://schemas.microsoft.com/office/drawing/2014/main" id="{81CA1E6E-AD59-80F4-2F53-72C77CE604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72844" y="4983135"/>
            <a:ext cx="6054629" cy="2662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Name of person quoted</a:t>
            </a:r>
          </a:p>
        </p:txBody>
      </p:sp>
      <p:sp>
        <p:nvSpPr>
          <p:cNvPr id="8" name="Text Field 2">
            <a:extLst>
              <a:ext uri="{FF2B5EF4-FFF2-40B4-BE49-F238E27FC236}">
                <a16:creationId xmlns:a16="http://schemas.microsoft.com/office/drawing/2014/main" id="{B49D6BA5-F1AB-C26A-8666-684048C640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72844" y="5320728"/>
            <a:ext cx="6054629" cy="7863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Additional information if needed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B83B9-D6B8-68FB-BDAA-11B4FA17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2" y="6178415"/>
            <a:ext cx="1126556" cy="547775"/>
          </a:xfrm>
          <a:prstGeom prst="rect">
            <a:avLst/>
          </a:prstGeom>
        </p:spPr>
      </p:pic>
      <p:sp>
        <p:nvSpPr>
          <p:cNvPr id="13" name="Text Field 2">
            <a:extLst>
              <a:ext uri="{FF2B5EF4-FFF2-40B4-BE49-F238E27FC236}">
                <a16:creationId xmlns:a16="http://schemas.microsoft.com/office/drawing/2014/main" id="{CDD0E0C6-69CB-1F74-3BE5-5969ABF597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31536" y="2258313"/>
            <a:ext cx="5922264" cy="2475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>
                <a:latin typeface="+mj-lt"/>
              </a:defRPr>
            </a:lvl1pPr>
          </a:lstStyle>
          <a:p>
            <a:pPr lvl="0"/>
            <a:r>
              <a:rPr lang="en-US"/>
              <a:t>“</a:t>
            </a:r>
            <a:r>
              <a:rPr lang="en-IN"/>
              <a:t>Click to type customer or partner quote surrounded by quotation marks.</a:t>
            </a:r>
            <a:r>
              <a:rPr lang="en-US"/>
              <a:t>”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3DF3DB55-D540-5C9C-22A2-15E92CE0D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14CE75F9-5F18-D145-B8E5-40157CB124B5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17C5AC8-7171-BFA0-0DD2-4199A2C51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9FF0B078-4AA3-059F-5695-75AD9E557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4EB18-A623-BB74-2D94-6DDEA71C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700"/>
            <a:ext cx="1126556" cy="5477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7A4B724-3F68-1173-CD32-3B93A2B31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D5F9EB3-E374-C94B-8FB9-0B1954648B44}" type="datetime1">
              <a:rPr lang="en-IN" smtClean="0"/>
              <a:t>16-04-2026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7FF5E7B-A940-77F8-1146-6FAC1A231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393AA576-3857-17CA-F5C1-EA88F0E91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91462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80718F-31E3-07DC-C0AB-E8ABA8D22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6431E-0113-7B09-096A-A46D22C687D2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9185F02-8902-6EEF-2B70-F58FF86BA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DEE7BD08-7ACB-9C43-AE8C-07633C89D4B0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36217B59-76C3-9C07-F43D-EC984F16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771A26A-B34E-A2AC-1CAA-E9B295682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1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ing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Blank Page Heading</a:t>
            </a:r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A42E26-2D2F-4241-5664-A4A46FF0588F}"/>
              </a:ext>
            </a:extLst>
          </p:cNvPr>
          <p:cNvCxnSpPr/>
          <p:nvPr/>
        </p:nvCxnSpPr>
        <p:spPr>
          <a:xfrm>
            <a:off x="838200" y="996950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03B389F-8F2B-0640-9710-E8F90DF9E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F64B8B4-7199-A2DC-A4CC-108C56CB3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1D7E47-5864-03B8-760A-15A5C1344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6665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ing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Blank Page Heading</a:t>
            </a:r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946AD5-6E25-DAA2-A7D3-081EC3AB997F}"/>
              </a:ext>
            </a:extLst>
          </p:cNvPr>
          <p:cNvCxnSpPr/>
          <p:nvPr/>
        </p:nvCxnSpPr>
        <p:spPr>
          <a:xfrm>
            <a:off x="838200" y="996950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137B93-D812-A21F-9B5C-084C9348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2" y="6178415"/>
            <a:ext cx="1126556" cy="54777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FC347BFE-8C77-24AA-8BC1-32D1A3212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EAEFC63-3930-9043-84F5-8E4DA7BA390E}" type="datetime1">
              <a:rPr lang="en-IN" smtClean="0"/>
              <a:t>16-04-2026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A2346D2-3B36-3CEF-F81F-D12D19A79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AB64181-F35C-97B2-AEC0-E1E0A6AF0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6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4023F-BBF9-C6D5-2EA7-21A6D7775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1266825"/>
            <a:ext cx="10058400" cy="3494954"/>
          </a:xfrm>
        </p:spPr>
        <p:txBody>
          <a:bodyPr anchor="b"/>
          <a:lstStyle>
            <a:lvl1pPr>
              <a:defRPr sz="60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IN"/>
              <a:t>Divider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5438-5783-9A6F-0105-E2904109AE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4959531"/>
            <a:ext cx="10058400" cy="135554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additional text as subheading here if needed.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A5892E-71EA-D219-ACBB-375B2E7043D2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9A915-5EEC-442F-7A78-CDB48194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6" y="185071"/>
            <a:ext cx="1434008" cy="69727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8D15A6-4912-EC98-F991-D42A772BCBCC}"/>
              </a:ext>
            </a:extLst>
          </p:cNvPr>
          <p:cNvCxnSpPr/>
          <p:nvPr/>
        </p:nvCxnSpPr>
        <p:spPr>
          <a:xfrm>
            <a:off x="1066799" y="485403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713365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6A5892E-71EA-D219-ACBB-375B2E7043D2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33130-F64A-CE52-8048-3DB21E2D8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7" y="178221"/>
            <a:ext cx="1434007" cy="6972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10EEC5B-AB27-D568-1CD8-3F1782C85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1266825"/>
            <a:ext cx="10058400" cy="3494954"/>
          </a:xfrm>
        </p:spPr>
        <p:txBody>
          <a:bodyPr anchor="b"/>
          <a:lstStyle>
            <a:lvl1pPr>
              <a:defRPr sz="60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IN"/>
              <a:t>Divider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90B18FE-427F-A0F6-9805-E96918234A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4959531"/>
            <a:ext cx="10058400" cy="135554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additional text as subheading here if needed.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847972-BDE1-15A8-FD0B-BB245F7F0D16}"/>
              </a:ext>
            </a:extLst>
          </p:cNvPr>
          <p:cNvCxnSpPr/>
          <p:nvPr/>
        </p:nvCxnSpPr>
        <p:spPr>
          <a:xfrm>
            <a:off x="1066799" y="485403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842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ith Pictur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4023F-BBF9-C6D5-2EA7-21A6D7775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1266825"/>
            <a:ext cx="7191375" cy="3494954"/>
          </a:xfrm>
        </p:spPr>
        <p:txBody>
          <a:bodyPr anchor="b"/>
          <a:lstStyle>
            <a:lvl1pPr>
              <a:defRPr sz="60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IN"/>
              <a:t>Divider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5438-5783-9A6F-0105-E2904109AE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4959531"/>
            <a:ext cx="10058400" cy="135554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additional text as subheading here if needed.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55729E-DB56-BD5F-53A9-213A6D33D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8175" y="1266825"/>
            <a:ext cx="2867025" cy="349495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A5892E-71EA-D219-ACBB-375B2E7043D2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9A915-5EEC-442F-7A78-CDB48194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6" y="185071"/>
            <a:ext cx="1434008" cy="69727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8D15A6-4912-EC98-F991-D42A772BCBCC}"/>
              </a:ext>
            </a:extLst>
          </p:cNvPr>
          <p:cNvCxnSpPr/>
          <p:nvPr/>
        </p:nvCxnSpPr>
        <p:spPr>
          <a:xfrm>
            <a:off x="1066799" y="485403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364594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ith Picture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55729E-DB56-BD5F-53A9-213A6D33D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8175" y="1266826"/>
            <a:ext cx="2867025" cy="349495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A5892E-71EA-D219-ACBB-375B2E7043D2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33130-F64A-CE52-8048-3DB21E2D8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7" y="178221"/>
            <a:ext cx="1434007" cy="6972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10EEC5B-AB27-D568-1CD8-3F1782C85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1266825"/>
            <a:ext cx="7191375" cy="3494954"/>
          </a:xfrm>
        </p:spPr>
        <p:txBody>
          <a:bodyPr anchor="b"/>
          <a:lstStyle>
            <a:lvl1pPr>
              <a:defRPr sz="60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IN"/>
              <a:t>Divider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90B18FE-427F-A0F6-9805-E96918234A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4959531"/>
            <a:ext cx="10058400" cy="135554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additional text as subheading here if needed.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847972-BDE1-15A8-FD0B-BB245F7F0D16}"/>
              </a:ext>
            </a:extLst>
          </p:cNvPr>
          <p:cNvCxnSpPr/>
          <p:nvPr/>
        </p:nvCxnSpPr>
        <p:spPr>
          <a:xfrm>
            <a:off x="1066799" y="485403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94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Content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519" y="136525"/>
            <a:ext cx="11616079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+ Content</a:t>
            </a:r>
            <a:endParaRPr lang="en-IN"/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1970C748-3DDC-F39C-8341-D880C032D4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520" y="1521884"/>
            <a:ext cx="5710936" cy="4582456"/>
          </a:xfrm>
          <a:noFill/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E052BD5B-22EC-5BF2-772E-95B2C1294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519" y="999320"/>
            <a:ext cx="11616079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585D36F-C25E-226F-AF33-523F5DAB085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89663" y="1522413"/>
            <a:ext cx="5710936" cy="4581525"/>
          </a:xfrm>
        </p:spPr>
        <p:txBody>
          <a:bodyPr anchor="t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71128F2C-3CDC-E60C-73F7-6BE026B04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FA01ECE-88AF-BA4F-97D9-BC26E7B576AD}" type="datetime1">
              <a:rPr lang="en-IN" smtClean="0"/>
              <a:t>16-04-2026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A41DADD-779F-D913-AFBD-70960C547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24F04F20-8727-B364-1D6F-966044166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9577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head">
            <a:extLst>
              <a:ext uri="{FF2B5EF4-FFF2-40B4-BE49-F238E27FC236}">
                <a16:creationId xmlns:a16="http://schemas.microsoft.com/office/drawing/2014/main" id="{1D5E4AA9-7E5F-E643-BC89-2B22CCDA53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9345" y="3350664"/>
            <a:ext cx="10562120" cy="85944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here in under 2 lines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(Segoe UI, 18-24pt)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AE41911-3C6D-BFBE-3A5D-1715F8FF4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344" y="1491243"/>
            <a:ext cx="10562120" cy="17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lnSpc>
                <a:spcPts val="4625"/>
              </a:lnSpc>
            </a:pPr>
            <a:r>
              <a:rPr lang="en-IN" sz="4400">
                <a:latin typeface="+mj-lt"/>
              </a:rPr>
              <a:t>Title goes here- </a:t>
            </a:r>
            <a:br>
              <a:rPr lang="en-IN" sz="4400">
                <a:latin typeface="+mj-lt"/>
              </a:rPr>
            </a:br>
            <a:r>
              <a:rPr lang="en-IN" sz="4400">
                <a:latin typeface="+mj-lt"/>
              </a:rPr>
              <a:t>Max 3 lines </a:t>
            </a:r>
            <a:br>
              <a:rPr lang="en-IN" sz="4400">
                <a:latin typeface="+mj-lt"/>
              </a:rPr>
            </a:br>
            <a:r>
              <a:rPr lang="en-IN" sz="4400">
                <a:latin typeface="+mj-lt"/>
              </a:rPr>
              <a:t>(Arial, 32-40pt)</a:t>
            </a:r>
            <a:endParaRPr lang="en-US" sz="4400"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2D0087-D508-63A2-3930-3AA888C20B72}"/>
              </a:ext>
            </a:extLst>
          </p:cNvPr>
          <p:cNvCxnSpPr>
            <a:cxnSpLocks/>
          </p:cNvCxnSpPr>
          <p:nvPr/>
        </p:nvCxnSpPr>
        <p:spPr>
          <a:xfrm>
            <a:off x="559345" y="4445643"/>
            <a:ext cx="770691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B8C9D71-6C76-AF3D-7DCB-4AA78E53F9F2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935D67-5610-ABD8-9116-0887110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6" y="185071"/>
            <a:ext cx="1434008" cy="697270"/>
          </a:xfrm>
          <a:prstGeom prst="rect">
            <a:avLst/>
          </a:prstGeom>
        </p:spPr>
      </p:pic>
      <p:sp>
        <p:nvSpPr>
          <p:cNvPr id="3" name="Text Field">
            <a:extLst>
              <a:ext uri="{FF2B5EF4-FFF2-40B4-BE49-F238E27FC236}">
                <a16:creationId xmlns:a16="http://schemas.microsoft.com/office/drawing/2014/main" id="{D2001992-F34E-245D-27AF-7470FE942D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9345" y="5229559"/>
            <a:ext cx="10562119" cy="895181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Presenter’s Title (Division or Business Unit)</a:t>
            </a:r>
          </a:p>
          <a:p>
            <a:pPr lvl="0"/>
            <a:r>
              <a:rPr lang="en-US"/>
              <a:t>Month 00, 2020</a:t>
            </a:r>
          </a:p>
        </p:txBody>
      </p:sp>
      <p:sp>
        <p:nvSpPr>
          <p:cNvPr id="4" name="Text Field">
            <a:extLst>
              <a:ext uri="{FF2B5EF4-FFF2-40B4-BE49-F238E27FC236}">
                <a16:creationId xmlns:a16="http://schemas.microsoft.com/office/drawing/2014/main" id="{28393427-B63B-9CAA-EAC2-214B4E5F08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9345" y="4826742"/>
            <a:ext cx="10562119" cy="26629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</p:txBody>
      </p:sp>
    </p:spTree>
    <p:extLst>
      <p:ext uri="{BB962C8B-B14F-4D97-AF65-F5344CB8AC3E}">
        <p14:creationId xmlns:p14="http://schemas.microsoft.com/office/powerpoint/2010/main" val="171996500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Content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602316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Text + Content</a:t>
            </a:r>
            <a:endParaRPr lang="en-IN"/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1970C748-3DDC-F39C-8341-D880C032D4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1401" y="1521884"/>
            <a:ext cx="5704055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E052BD5B-22EC-5BF2-772E-95B2C1294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1" y="999320"/>
            <a:ext cx="11602316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585D36F-C25E-226F-AF33-523F5DAB085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89663" y="1522413"/>
            <a:ext cx="5704054" cy="4581525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F50EA-255A-7771-F638-B0C71E4D6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F1A3ED8-9826-1773-31FA-A47A50BFA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434ED39E-8215-D74B-A410-CCDAED26A2E0}" type="datetime1">
              <a:rPr lang="en-IN" smtClean="0"/>
              <a:t>16-04-2026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AF4BFEA-8246-819B-99F7-9AB43DF75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42E33854-74AB-E582-9CC6-75D0CC4C0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21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583099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Single Column Page Heading</a:t>
            </a:r>
            <a:endParaRPr lang="en-IN"/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1970C748-3DDC-F39C-8341-D880C032D4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1401" y="999320"/>
            <a:ext cx="11583099" cy="5105020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238A0614-12AD-550B-362E-3DEE4BEB0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71C8C27-D4AB-1E4E-9F9A-173CFDAAB2B8}" type="datetime1">
              <a:rPr lang="en-IN" smtClean="0"/>
              <a:t>16-04-2026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50100D5-4FED-8454-9F6F-6FAC8A530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126C210-487B-ECA9-50E7-8E741E760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99335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608499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Single Column Page Heading</a:t>
            </a:r>
            <a:endParaRPr lang="en-IN"/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1970C748-3DDC-F39C-8341-D880C032D4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2099" y="999320"/>
            <a:ext cx="11608499" cy="5105020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11850-4A2C-18A7-C9C0-91048442A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904B3ED-9CCB-B161-3E83-4D20B5088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7DC613CD-768B-5D42-8696-2A4D7759EA5B}" type="datetime1">
              <a:rPr lang="en-IN" smtClean="0"/>
              <a:t>16-04-2026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2AC9FC4-1541-DF76-87A1-596E6126C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E33C57B-6A45-49EA-7128-DE5C51104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26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+ Subheading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583099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Single Column Page Heading (with Subheading)</a:t>
            </a:r>
            <a:endParaRPr lang="en-IN"/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1970C748-3DDC-F39C-8341-D880C032D4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1401" y="1521884"/>
            <a:ext cx="11583099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E052BD5B-22EC-5BF2-772E-95B2C1294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1" y="999320"/>
            <a:ext cx="11583099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Subheading in one line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150C29B-DE55-AFC1-8760-DD708E6CB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4C99442-DD19-D142-8C24-36BE3BE55143}" type="datetime1">
              <a:rPr lang="en-IN" smtClean="0"/>
              <a:t>16-04-2026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3E2E098-B964-09AA-93E9-BA4E4C8BF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1118279-37AB-1FE7-3634-F3697B6F0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87514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+ Subheading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608499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Single Column Page Heading (with Subheading)</a:t>
            </a:r>
            <a:endParaRPr lang="en-IN"/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1970C748-3DDC-F39C-8341-D880C032D4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2099" y="1521884"/>
            <a:ext cx="11608499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E052BD5B-22EC-5BF2-772E-95B2C1294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1" y="999320"/>
            <a:ext cx="11608499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Subheading in one 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11850-4A2C-18A7-C9C0-91048442A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8B4B1822-3877-4DCB-567A-2B6E75230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913C7C72-5520-5B4A-947C-C11A9D1F8B76}" type="datetime1">
              <a:rPr lang="en-IN" smtClean="0"/>
              <a:t>16-04-2026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5F327621-E31E-2832-69BD-378B2D91D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E25109E-CCF8-0B7A-2BBC-3062BE440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68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0" y="136525"/>
            <a:ext cx="11609199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 Column Page Heading</a:t>
            </a:r>
            <a:endParaRPr lang="en-IN"/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1970C748-3DDC-F39C-8341-D880C032D4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1401" y="1521884"/>
            <a:ext cx="5704055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E052BD5B-22EC-5BF2-772E-95B2C1294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0" y="999320"/>
            <a:ext cx="11609199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3" name="Text Field">
            <a:extLst>
              <a:ext uri="{FF2B5EF4-FFF2-40B4-BE49-F238E27FC236}">
                <a16:creationId xmlns:a16="http://schemas.microsoft.com/office/drawing/2014/main" id="{4516065D-E4AD-16F5-4CE2-499F99C163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6545" y="1514476"/>
            <a:ext cx="5704053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9CB9417E-1894-4C43-7ACF-78C5476AA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9D4FC66-E7E6-F240-8778-87DB69BDB4C8}" type="datetime1">
              <a:rPr lang="en-IN" smtClean="0"/>
              <a:t>16-04-2026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B5214CB-E216-C328-893B-801A97929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3D57D9EA-78C1-CD49-011E-C6BD77ECB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9903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609197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 Column Page Heading</a:t>
            </a:r>
            <a:endParaRPr lang="en-IN"/>
          </a:p>
        </p:txBody>
      </p:sp>
      <p:sp>
        <p:nvSpPr>
          <p:cNvPr id="11" name="Text Field">
            <a:extLst>
              <a:ext uri="{FF2B5EF4-FFF2-40B4-BE49-F238E27FC236}">
                <a16:creationId xmlns:a16="http://schemas.microsoft.com/office/drawing/2014/main" id="{1970C748-3DDC-F39C-8341-D880C032D4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1401" y="1521884"/>
            <a:ext cx="5704055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E052BD5B-22EC-5BF2-772E-95B2C1294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1" y="999320"/>
            <a:ext cx="11609197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3" name="Text Field">
            <a:extLst>
              <a:ext uri="{FF2B5EF4-FFF2-40B4-BE49-F238E27FC236}">
                <a16:creationId xmlns:a16="http://schemas.microsoft.com/office/drawing/2014/main" id="{4516065D-E4AD-16F5-4CE2-499F99C163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6545" y="1514476"/>
            <a:ext cx="5704053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EC874B-AF88-6AEA-AD31-3F7B895D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220CB259-E108-7C6B-2A5F-C8F0BB54B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4BEC2823-C07B-9249-8582-D9C5B0221DB2}" type="datetime1">
              <a:rPr lang="en-IN" smtClean="0"/>
              <a:t>16-04-2026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3CC21B3-9507-32B2-D949-3943B3338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458F9F10-AB39-70C1-54E0-45B4CE419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5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8E03-34D7-E2EA-3178-56F817358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609198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 Column Page Heading</a:t>
            </a:r>
            <a:endParaRPr lang="en-IN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E052BD5B-22EC-5BF2-772E-95B2C1294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0" y="999320"/>
            <a:ext cx="11609197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8" name="Text Field">
            <a:extLst>
              <a:ext uri="{FF2B5EF4-FFF2-40B4-BE49-F238E27FC236}">
                <a16:creationId xmlns:a16="http://schemas.microsoft.com/office/drawing/2014/main" id="{BA0E221A-274B-9DFC-835D-86A72E429F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02992" y="1521884"/>
            <a:ext cx="3697607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Field">
            <a:extLst>
              <a:ext uri="{FF2B5EF4-FFF2-40B4-BE49-F238E27FC236}">
                <a16:creationId xmlns:a16="http://schemas.microsoft.com/office/drawing/2014/main" id="{AE1FC6D8-6203-C300-5006-6D63DECA95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47196" y="1521884"/>
            <a:ext cx="3697607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Field">
            <a:extLst>
              <a:ext uri="{FF2B5EF4-FFF2-40B4-BE49-F238E27FC236}">
                <a16:creationId xmlns:a16="http://schemas.microsoft.com/office/drawing/2014/main" id="{A5CB51A1-D152-2CA9-61C0-4927BABA42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01" y="1521884"/>
            <a:ext cx="3697607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5884D1A-50A7-1C9C-F5FE-EEAB6E9E3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D856DD9-43C6-924C-A493-B12499DA4DFE}" type="datetime1">
              <a:rPr lang="en-IN" smtClean="0"/>
              <a:t>16-04-2026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1D34447-BB10-24E4-AB29-647BDC998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DF786AEC-0D33-A959-1033-E96E8822F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74223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96E7555-1729-D407-BB8A-A6B6431FC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609198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 Column Page Heading</a:t>
            </a:r>
            <a:endParaRPr lang="en-IN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FF3CC044-4BC7-F2EC-43A6-B2DA844467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0" y="999320"/>
            <a:ext cx="11609197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12" name="Text Field">
            <a:extLst>
              <a:ext uri="{FF2B5EF4-FFF2-40B4-BE49-F238E27FC236}">
                <a16:creationId xmlns:a16="http://schemas.microsoft.com/office/drawing/2014/main" id="{A0BB78D7-7A41-9C94-84F2-BF7D89D2FD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02992" y="1521884"/>
            <a:ext cx="3697607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DAD576CC-6A40-B25E-3D2A-A079E5E62E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47196" y="1521884"/>
            <a:ext cx="3697607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Field">
            <a:extLst>
              <a:ext uri="{FF2B5EF4-FFF2-40B4-BE49-F238E27FC236}">
                <a16:creationId xmlns:a16="http://schemas.microsoft.com/office/drawing/2014/main" id="{6E4D4DC7-BAB0-3835-12C9-51D60790AE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01" y="1521884"/>
            <a:ext cx="3697607" cy="4582456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F668B-DCBD-3769-792E-9527EEB1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0D70F9-C69E-EC14-AB80-5DD8B96C0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8C7FE5EB-61D7-6D40-A09E-9261F493CA36}" type="datetime1">
              <a:rPr lang="en-IN" smtClean="0"/>
              <a:t>16-04-2026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9DF42970-D419-B3A0-6023-90B910205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63B32E0F-ED72-087E-8744-7681451EF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38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[Light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Field">
            <a:extLst>
              <a:ext uri="{FF2B5EF4-FFF2-40B4-BE49-F238E27FC236}">
                <a16:creationId xmlns:a16="http://schemas.microsoft.com/office/drawing/2014/main" id="{E85C913E-C097-BCA7-31A9-F1EAFA3731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29161" y="1516592"/>
            <a:ext cx="2743200" cy="458245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Field">
            <a:extLst>
              <a:ext uri="{FF2B5EF4-FFF2-40B4-BE49-F238E27FC236}">
                <a16:creationId xmlns:a16="http://schemas.microsoft.com/office/drawing/2014/main" id="{B54B7760-F474-8837-8BDD-25E809D927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005" y="1516592"/>
            <a:ext cx="2743200" cy="458245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Field">
            <a:extLst>
              <a:ext uri="{FF2B5EF4-FFF2-40B4-BE49-F238E27FC236}">
                <a16:creationId xmlns:a16="http://schemas.microsoft.com/office/drawing/2014/main" id="{93FDAE70-8211-D311-EB22-282D2750E6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36349" y="1516592"/>
            <a:ext cx="2743200" cy="458245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Field">
            <a:extLst>
              <a:ext uri="{FF2B5EF4-FFF2-40B4-BE49-F238E27FC236}">
                <a16:creationId xmlns:a16="http://schemas.microsoft.com/office/drawing/2014/main" id="{4525D087-9F6F-29D5-333F-E1457DDCFB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30693" y="1516233"/>
            <a:ext cx="2743200" cy="458245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633628CD-D138-A886-9268-EE016281AA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004" y="999320"/>
            <a:ext cx="11430356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4A001-7DCF-185C-E6B4-D6C0AB15D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005" y="136525"/>
            <a:ext cx="11430356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Column Page Heading</a:t>
            </a:r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66401C-A9BB-F0BA-6DBB-BB775D2FA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E13DBBF-0F86-5D4E-A13C-956D15288D9A}" type="datetime1">
              <a:rPr lang="en-IN" smtClean="0"/>
              <a:t>16-04-2026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A3A832F-060B-CB1D-F71C-DE57F31AA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EE24F5CC-DE36-3FAC-5A6E-A5E3FA46A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86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Field">
            <a:extLst>
              <a:ext uri="{FF2B5EF4-FFF2-40B4-BE49-F238E27FC236}">
                <a16:creationId xmlns:a16="http://schemas.microsoft.com/office/drawing/2014/main" id="{81CC58E5-5969-846D-CE77-10D276EB981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9345" y="5229559"/>
            <a:ext cx="10562888" cy="895181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Presenter’s Title (Division or Business Unit)</a:t>
            </a:r>
          </a:p>
          <a:p>
            <a:pPr lvl="0"/>
            <a:r>
              <a:rPr lang="en-US"/>
              <a:t>Month 00, 2020</a:t>
            </a:r>
          </a:p>
        </p:txBody>
      </p:sp>
      <p:sp>
        <p:nvSpPr>
          <p:cNvPr id="12" name="Text Field">
            <a:extLst>
              <a:ext uri="{FF2B5EF4-FFF2-40B4-BE49-F238E27FC236}">
                <a16:creationId xmlns:a16="http://schemas.microsoft.com/office/drawing/2014/main" id="{2D0F704B-92CC-2861-2FAB-4786FC12C4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9345" y="4826742"/>
            <a:ext cx="10562888" cy="26629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id="{1D5E4AA9-7E5F-E643-BC89-2B22CCDA53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9346" y="3350663"/>
            <a:ext cx="10562888" cy="85944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here in under 2 lines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(Segoe UI, 18-24pt)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79942AA-0DA8-0AD9-F59B-D8E7D3030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345" y="1491242"/>
            <a:ext cx="10562888" cy="17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lnSpc>
                <a:spcPts val="4625"/>
              </a:lnSpc>
            </a:pPr>
            <a:r>
              <a:rPr lang="en-IN" sz="4400">
                <a:latin typeface="+mj-lt"/>
              </a:rPr>
              <a:t>Title goes here- </a:t>
            </a:r>
            <a:br>
              <a:rPr lang="en-IN" sz="4400">
                <a:latin typeface="+mj-lt"/>
              </a:rPr>
            </a:br>
            <a:r>
              <a:rPr lang="en-IN" sz="4400">
                <a:latin typeface="+mj-lt"/>
              </a:rPr>
              <a:t>Max 3 lines </a:t>
            </a:r>
            <a:br>
              <a:rPr lang="en-IN" sz="4400">
                <a:latin typeface="+mj-lt"/>
              </a:rPr>
            </a:br>
            <a:r>
              <a:rPr lang="en-IN" sz="4400">
                <a:latin typeface="+mj-lt"/>
              </a:rPr>
              <a:t>(Arial, 32-40pt)</a:t>
            </a:r>
            <a:endParaRPr lang="en-US" sz="4400"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6AFB0-6487-C2E5-F6AC-16906EA9644D}"/>
              </a:ext>
            </a:extLst>
          </p:cNvPr>
          <p:cNvCxnSpPr>
            <a:cxnSpLocks/>
          </p:cNvCxnSpPr>
          <p:nvPr/>
        </p:nvCxnSpPr>
        <p:spPr>
          <a:xfrm>
            <a:off x="559345" y="4445643"/>
            <a:ext cx="770691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95B95-A350-723A-65FB-32470F8AEE9A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981E6-D399-2779-98AC-CAC7F01F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97" y="178221"/>
            <a:ext cx="1434007" cy="6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23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">
            <a:extLst>
              <a:ext uri="{FF2B5EF4-FFF2-40B4-BE49-F238E27FC236}">
                <a16:creationId xmlns:a16="http://schemas.microsoft.com/office/drawing/2014/main" id="{633628CD-D138-A886-9268-EE016281AA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005" y="999320"/>
            <a:ext cx="11430356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DEAE9-A6F3-8F9C-EE28-B140B07D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C4A001-7DCF-185C-E6B4-D6C0AB15D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005" y="136525"/>
            <a:ext cx="11430356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Column Page Heading</a:t>
            </a:r>
            <a:endParaRPr lang="en-IN"/>
          </a:p>
        </p:txBody>
      </p:sp>
      <p:sp>
        <p:nvSpPr>
          <p:cNvPr id="2" name="Text Field">
            <a:extLst>
              <a:ext uri="{FF2B5EF4-FFF2-40B4-BE49-F238E27FC236}">
                <a16:creationId xmlns:a16="http://schemas.microsoft.com/office/drawing/2014/main" id="{1AE6274C-BF7C-9EA2-1FE2-8F8D03594A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29161" y="1516592"/>
            <a:ext cx="2743200" cy="458245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Field">
            <a:extLst>
              <a:ext uri="{FF2B5EF4-FFF2-40B4-BE49-F238E27FC236}">
                <a16:creationId xmlns:a16="http://schemas.microsoft.com/office/drawing/2014/main" id="{624AD0E4-63B1-E6A5-8474-9C37EAF627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005" y="1516592"/>
            <a:ext cx="2743200" cy="458245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EF0BF6F8-A5B8-66DD-D026-73DC0C3FA6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36349" y="1516592"/>
            <a:ext cx="2743200" cy="458245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Field">
            <a:extLst>
              <a:ext uri="{FF2B5EF4-FFF2-40B4-BE49-F238E27FC236}">
                <a16:creationId xmlns:a16="http://schemas.microsoft.com/office/drawing/2014/main" id="{4EE261D8-3427-32B2-DD6F-4023374712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30693" y="1516233"/>
            <a:ext cx="2743200" cy="4582456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7FF2E9A-70BC-B781-C095-8FAF21910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0AF51D98-5AAE-A54B-A76B-44FAE1B8B3BB}" type="datetime1">
              <a:rPr lang="en-IN" smtClean="0"/>
              <a:t>16-04-2026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CFC2A89-9488-A1E9-1DB5-750CA72C1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7B05DF-9672-1386-CE5B-404ACD6D2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77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ercentage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522EE-8D63-C454-2564-2A0D5883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700"/>
            <a:ext cx="1126556" cy="547774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D07C25F-27C5-7FEF-6FF7-9BB7CFF5D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985614"/>
            <a:ext cx="5072063" cy="2299828"/>
          </a:xfrm>
        </p:spPr>
        <p:txBody>
          <a:bodyPr anchor="b" anchorCtr="0"/>
          <a:lstStyle>
            <a:lvl1pPr marL="0" indent="0">
              <a:buNone/>
              <a:defRPr sz="8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792A8152-C4C0-077E-DE60-4716EB07BA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3639311"/>
            <a:ext cx="5072063" cy="1776622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28798327-FB9D-DB58-C60A-DBEF7C77704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985613"/>
            <a:ext cx="5257800" cy="44296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9A3EDA-78C1-2843-D7B2-8434F37D9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A2027F3-0C4D-E447-BF63-066A174FE035}" type="datetime1">
              <a:rPr lang="en-IN" smtClean="0"/>
              <a:t>16-04-2026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48DF6-576D-7BB4-BBEC-0C31714E1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3E99DC2D-ACE5-4FC8-8562-43A58C341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BEA7A5-E2C2-C341-86CC-6FD2FB9499FF}"/>
              </a:ext>
            </a:extLst>
          </p:cNvPr>
          <p:cNvCxnSpPr/>
          <p:nvPr userDrawn="1"/>
        </p:nvCxnSpPr>
        <p:spPr>
          <a:xfrm>
            <a:off x="279400" y="996950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038866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ercentage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838E674-CD43-B882-4762-B3682C162C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985614"/>
            <a:ext cx="5072063" cy="2299828"/>
          </a:xfrm>
        </p:spPr>
        <p:txBody>
          <a:bodyPr anchor="b" anchorCtr="0"/>
          <a:lstStyle>
            <a:lvl1pPr marL="0" indent="0">
              <a:buNone/>
              <a:defRPr sz="8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14" name="Text Field">
            <a:extLst>
              <a:ext uri="{FF2B5EF4-FFF2-40B4-BE49-F238E27FC236}">
                <a16:creationId xmlns:a16="http://schemas.microsoft.com/office/drawing/2014/main" id="{937669F2-740F-B841-9637-033C4A1C1E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3639311"/>
            <a:ext cx="5072063" cy="1776622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9B911C-0181-8ECE-036B-E26D615D18DC}"/>
              </a:ext>
            </a:extLst>
          </p:cNvPr>
          <p:cNvCxnSpPr/>
          <p:nvPr/>
        </p:nvCxnSpPr>
        <p:spPr>
          <a:xfrm>
            <a:off x="838200" y="346237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2ACB72F-CAA7-3B1A-60EE-935168D253D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985613"/>
            <a:ext cx="5257800" cy="44296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31805-0E6D-D9C8-344C-B0C0B6937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61A6CACE-385B-1A65-A3D4-87E7F2092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7B6A57E-C523-3546-A76F-3108A94347D0}" type="datetime1">
              <a:rPr lang="en-IN" smtClean="0"/>
              <a:t>16-04-2026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E1A57541-55DF-B264-9B9A-5EB684E7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45063A2F-13C9-C9A3-EA9A-F9E1A6EC6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11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 Infographics [Light]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">
            <a:extLst>
              <a:ext uri="{FF2B5EF4-FFF2-40B4-BE49-F238E27FC236}">
                <a16:creationId xmlns:a16="http://schemas.microsoft.com/office/drawing/2014/main" id="{633628CD-D138-A886-9268-EE016281AA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1" y="999320"/>
            <a:ext cx="1160919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4A001-7DCF-185C-E6B4-D6C0AB15D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609198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Quad Infographics</a:t>
            </a:r>
            <a:endParaRPr lang="en-IN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0E947FB-B1FC-9439-36C5-4AD2ADEFC0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98276" y="1698774"/>
            <a:ext cx="2095962" cy="18732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Oracle Sans Light" panose="020B0403020204020204" pitchFamily="34" charset="0"/>
                <a:cs typeface="Oracle Sans Light" panose="020B04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Field 1">
            <a:extLst>
              <a:ext uri="{FF2B5EF4-FFF2-40B4-BE49-F238E27FC236}">
                <a16:creationId xmlns:a16="http://schemas.microsoft.com/office/drawing/2014/main" id="{7E936611-ED13-57F5-A015-6A893A9F77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42120" y="1698775"/>
            <a:ext cx="3203704" cy="18732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n-lt"/>
                <a:cs typeface="Oracle Sans Light" panose="020B0403020204020204" pitchFamily="34" charset="0"/>
              </a:defRPr>
            </a:lvl1pPr>
            <a:lvl2pPr>
              <a:defRPr sz="1400" b="0" i="0">
                <a:latin typeface="+mn-lt"/>
                <a:cs typeface="Oracle Sans Light" panose="020B0403020204020204" pitchFamily="34" charset="0"/>
              </a:defRPr>
            </a:lvl2pPr>
            <a:lvl3pPr>
              <a:defRPr sz="1200" b="0" i="0">
                <a:latin typeface="+mn-lt"/>
                <a:cs typeface="Oracle Sans Light" panose="020B0403020204020204" pitchFamily="34" charset="0"/>
              </a:defRPr>
            </a:lvl3pPr>
            <a:lvl4pPr>
              <a:defRPr sz="1100" b="0" i="0">
                <a:latin typeface="+mn-lt"/>
                <a:cs typeface="Oracle Sans Light" panose="020B0403020204020204" pitchFamily="34" charset="0"/>
              </a:defRPr>
            </a:lvl4pPr>
            <a:lvl5pPr marL="914400" indent="-182880">
              <a:buFont typeface="Oracle Sans Tab Light" panose="020B0403020204020204" pitchFamily="34" charset="0"/>
              <a:buChar char="•"/>
              <a:defRPr sz="1100" b="0" i="0">
                <a:latin typeface="+mn-lt"/>
                <a:cs typeface="Oracle Sans Light" panose="020B04030202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4467E949-1FA6-BBCA-6703-776E4B2EEE4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8276" y="4022860"/>
            <a:ext cx="2089087" cy="18732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Oracle Sans Light" panose="020B0403020204020204" pitchFamily="34" charset="0"/>
                <a:cs typeface="Oracle Sans Light" panose="020B04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ext Field 1">
            <a:extLst>
              <a:ext uri="{FF2B5EF4-FFF2-40B4-BE49-F238E27FC236}">
                <a16:creationId xmlns:a16="http://schemas.microsoft.com/office/drawing/2014/main" id="{6D0BAF92-52E7-8A4F-4CC0-164410EAE7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35245" y="4022861"/>
            <a:ext cx="3203704" cy="1873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Oracle Sans Light" panose="020B0403020204020204" pitchFamily="34" charset="0"/>
              </a:defRPr>
            </a:lvl1pPr>
            <a:lvl2pPr>
              <a:defRPr sz="1400" b="0" i="0">
                <a:latin typeface="Oracle Sans Tab Light"/>
                <a:cs typeface="Oracle Sans Light" panose="020B0403020204020204" pitchFamily="34" charset="0"/>
              </a:defRPr>
            </a:lvl2pPr>
            <a:lvl3pPr>
              <a:defRPr sz="1200" b="0" i="0">
                <a:latin typeface="Oracle Sans Tab Light"/>
                <a:cs typeface="Oracle Sans Light" panose="020B0403020204020204" pitchFamily="34" charset="0"/>
              </a:defRPr>
            </a:lvl3pPr>
            <a:lvl4pPr>
              <a:defRPr sz="1100" b="0" i="0">
                <a:latin typeface="Oracle Sans Tab Light"/>
                <a:cs typeface="Oracle Sans Light" panose="020B0403020204020204" pitchFamily="34" charset="0"/>
              </a:defRPr>
            </a:lvl4pPr>
            <a:lvl5pPr marL="914400" indent="-182880">
              <a:buFont typeface="Oracle Sans Tab Light" panose="020B0403020204020204" pitchFamily="34" charset="0"/>
              <a:buChar char="•"/>
              <a:defRPr b="0" i="0">
                <a:latin typeface="Oracle Sans Tab Light"/>
                <a:cs typeface="Oracle Sans Light" panose="020B04030202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BA9EBD-51BA-BF5C-4840-F6DE96F8FE2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353051" y="1698775"/>
            <a:ext cx="2095962" cy="18732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Oracle Sans Light" panose="020B0403020204020204" pitchFamily="34" charset="0"/>
                <a:cs typeface="Oracle Sans Light" panose="020B04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ext Field 1">
            <a:extLst>
              <a:ext uri="{FF2B5EF4-FFF2-40B4-BE49-F238E27FC236}">
                <a16:creationId xmlns:a16="http://schemas.microsoft.com/office/drawing/2014/main" id="{E42FFFE4-DC11-F22A-6361-BB357B62FD3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96895" y="1698776"/>
            <a:ext cx="3203704" cy="18732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n-lt"/>
                <a:cs typeface="Oracle Sans Light" panose="020B0403020204020204" pitchFamily="34" charset="0"/>
              </a:defRPr>
            </a:lvl1pPr>
            <a:lvl2pPr>
              <a:defRPr sz="1400" b="0" i="0">
                <a:latin typeface="+mn-lt"/>
                <a:cs typeface="Oracle Sans Light" panose="020B0403020204020204" pitchFamily="34" charset="0"/>
              </a:defRPr>
            </a:lvl2pPr>
            <a:lvl3pPr>
              <a:defRPr sz="1200" b="0" i="0">
                <a:latin typeface="+mn-lt"/>
                <a:cs typeface="Oracle Sans Light" panose="020B0403020204020204" pitchFamily="34" charset="0"/>
              </a:defRPr>
            </a:lvl3pPr>
            <a:lvl4pPr>
              <a:defRPr sz="1100" b="0" i="0">
                <a:latin typeface="+mn-lt"/>
                <a:cs typeface="Oracle Sans Light" panose="020B0403020204020204" pitchFamily="34" charset="0"/>
              </a:defRPr>
            </a:lvl4pPr>
            <a:lvl5pPr marL="914400" indent="-182880">
              <a:buFont typeface="Oracle Sans Tab Light" panose="020B0403020204020204" pitchFamily="34" charset="0"/>
              <a:buChar char="•"/>
              <a:defRPr sz="1100" b="0" i="0">
                <a:latin typeface="+mn-lt"/>
                <a:cs typeface="Oracle Sans Light" panose="020B04030202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63CE582-410C-7F14-9999-35ACE1F6719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53051" y="4022861"/>
            <a:ext cx="2089087" cy="18732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Oracle Sans Light" panose="020B0403020204020204" pitchFamily="34" charset="0"/>
                <a:cs typeface="Oracle Sans Light" panose="020B04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Field 1">
            <a:extLst>
              <a:ext uri="{FF2B5EF4-FFF2-40B4-BE49-F238E27FC236}">
                <a16:creationId xmlns:a16="http://schemas.microsoft.com/office/drawing/2014/main" id="{A7CB04A4-4169-2423-C0E4-959B0B03761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90020" y="4022862"/>
            <a:ext cx="3203704" cy="1873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Oracle Sans Light" panose="020B0403020204020204" pitchFamily="34" charset="0"/>
              </a:defRPr>
            </a:lvl1pPr>
            <a:lvl2pPr>
              <a:defRPr sz="1400" b="0" i="0">
                <a:latin typeface="Oracle Sans Tab Light"/>
                <a:cs typeface="Oracle Sans Light" panose="020B0403020204020204" pitchFamily="34" charset="0"/>
              </a:defRPr>
            </a:lvl2pPr>
            <a:lvl3pPr>
              <a:defRPr sz="1200" b="0" i="0">
                <a:latin typeface="Oracle Sans Tab Light"/>
                <a:cs typeface="Oracle Sans Light" panose="020B0403020204020204" pitchFamily="34" charset="0"/>
              </a:defRPr>
            </a:lvl3pPr>
            <a:lvl4pPr>
              <a:defRPr sz="1100" b="0" i="0">
                <a:latin typeface="Oracle Sans Tab Light"/>
                <a:cs typeface="Oracle Sans Light" panose="020B0403020204020204" pitchFamily="34" charset="0"/>
              </a:defRPr>
            </a:lvl4pPr>
            <a:lvl5pPr marL="914400" indent="-182880">
              <a:buFont typeface="Oracle Sans Tab Light" panose="020B0403020204020204" pitchFamily="34" charset="0"/>
              <a:buChar char="•"/>
              <a:defRPr b="0" i="0">
                <a:latin typeface="Oracle Sans Tab Light"/>
                <a:cs typeface="Oracle Sans Light" panose="020B04030202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E5F8CDA-0213-56B6-F2ED-810A78787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8523ABA-4015-024A-80C2-9FF67AC981BF}" type="datetime1">
              <a:rPr lang="en-IN" smtClean="0"/>
              <a:t>16-04-2026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38633E1-DF5D-44BC-2870-C083CBA25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77230544-75EB-57C2-A0CB-8A5407669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6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 Infographics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">
            <a:extLst>
              <a:ext uri="{FF2B5EF4-FFF2-40B4-BE49-F238E27FC236}">
                <a16:creationId xmlns:a16="http://schemas.microsoft.com/office/drawing/2014/main" id="{5604496B-C882-6BA3-E669-3AEB4A994F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1" y="999320"/>
            <a:ext cx="1160919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accent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Optional Subheading in one line (Delete if not needed)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19F4D6B-3E89-990F-FA14-DD1E0AD61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01" y="136525"/>
            <a:ext cx="11609198" cy="676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Quad Infographics</a:t>
            </a:r>
            <a:endParaRPr lang="en-IN"/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FDD121A8-AD97-EB24-3FBA-0ED92647DA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98276" y="1698774"/>
            <a:ext cx="2095962" cy="18732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Oracle Sans Light" panose="020B0403020204020204" pitchFamily="34" charset="0"/>
                <a:cs typeface="Oracle Sans Light" panose="020B04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Field 1">
            <a:extLst>
              <a:ext uri="{FF2B5EF4-FFF2-40B4-BE49-F238E27FC236}">
                <a16:creationId xmlns:a16="http://schemas.microsoft.com/office/drawing/2014/main" id="{EE618C61-A3EC-0A7D-5AEC-322DC6A1C2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42120" y="1698775"/>
            <a:ext cx="3203704" cy="18732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n-lt"/>
                <a:cs typeface="Oracle Sans Light" panose="020B0403020204020204" pitchFamily="34" charset="0"/>
              </a:defRPr>
            </a:lvl1pPr>
            <a:lvl2pPr>
              <a:defRPr sz="1400" b="0" i="0">
                <a:latin typeface="+mn-lt"/>
                <a:cs typeface="Oracle Sans Light" panose="020B0403020204020204" pitchFamily="34" charset="0"/>
              </a:defRPr>
            </a:lvl2pPr>
            <a:lvl3pPr>
              <a:defRPr sz="1200" b="0" i="0">
                <a:latin typeface="+mn-lt"/>
                <a:cs typeface="Oracle Sans Light" panose="020B0403020204020204" pitchFamily="34" charset="0"/>
              </a:defRPr>
            </a:lvl3pPr>
            <a:lvl4pPr>
              <a:defRPr sz="1100" b="0" i="0">
                <a:latin typeface="+mn-lt"/>
                <a:cs typeface="Oracle Sans Light" panose="020B0403020204020204" pitchFamily="34" charset="0"/>
              </a:defRPr>
            </a:lvl4pPr>
            <a:lvl5pPr marL="914400" indent="-182880">
              <a:buFont typeface="Oracle Sans Tab Light" panose="020B0403020204020204" pitchFamily="34" charset="0"/>
              <a:buChar char="•"/>
              <a:defRPr sz="1100" b="0" i="0">
                <a:latin typeface="+mn-lt"/>
                <a:cs typeface="Oracle Sans Light" panose="020B04030202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9F20F3B6-50DD-32D4-6599-34D49218600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8276" y="4022860"/>
            <a:ext cx="2089087" cy="18732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Oracle Sans Light" panose="020B0403020204020204" pitchFamily="34" charset="0"/>
                <a:cs typeface="Oracle Sans Light" panose="020B04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Field 1">
            <a:extLst>
              <a:ext uri="{FF2B5EF4-FFF2-40B4-BE49-F238E27FC236}">
                <a16:creationId xmlns:a16="http://schemas.microsoft.com/office/drawing/2014/main" id="{170711FB-6675-D9C6-A984-7A66AC1E87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35245" y="4022861"/>
            <a:ext cx="3203704" cy="1873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Oracle Sans Light" panose="020B0403020204020204" pitchFamily="34" charset="0"/>
              </a:defRPr>
            </a:lvl1pPr>
            <a:lvl2pPr>
              <a:defRPr sz="1400" b="0" i="0">
                <a:latin typeface="Oracle Sans Tab Light"/>
                <a:cs typeface="Oracle Sans Light" panose="020B0403020204020204" pitchFamily="34" charset="0"/>
              </a:defRPr>
            </a:lvl2pPr>
            <a:lvl3pPr>
              <a:defRPr sz="1200" b="0" i="0">
                <a:latin typeface="Oracle Sans Tab Light"/>
                <a:cs typeface="Oracle Sans Light" panose="020B0403020204020204" pitchFamily="34" charset="0"/>
              </a:defRPr>
            </a:lvl3pPr>
            <a:lvl4pPr>
              <a:defRPr sz="1100" b="0" i="0">
                <a:latin typeface="Oracle Sans Tab Light"/>
                <a:cs typeface="Oracle Sans Light" panose="020B0403020204020204" pitchFamily="34" charset="0"/>
              </a:defRPr>
            </a:lvl4pPr>
            <a:lvl5pPr marL="914400" indent="-182880">
              <a:buFont typeface="Oracle Sans Tab Light" panose="020B0403020204020204" pitchFamily="34" charset="0"/>
              <a:buChar char="•"/>
              <a:defRPr b="0" i="0">
                <a:latin typeface="Oracle Sans Tab Light"/>
                <a:cs typeface="Oracle Sans Light" panose="020B04030202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A48B18-3109-E6AA-D983-BB5AC753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696"/>
            <a:ext cx="1126556" cy="547775"/>
          </a:xfrm>
          <a:prstGeom prst="rect">
            <a:avLst/>
          </a:prstGeom>
        </p:spPr>
      </p:pic>
      <p:sp>
        <p:nvSpPr>
          <p:cNvPr id="26" name="Picture Placeholder 1">
            <a:extLst>
              <a:ext uri="{FF2B5EF4-FFF2-40B4-BE49-F238E27FC236}">
                <a16:creationId xmlns:a16="http://schemas.microsoft.com/office/drawing/2014/main" id="{AF8AD7BA-4473-DFB7-A434-E9853EB8FCB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353051" y="1698775"/>
            <a:ext cx="2095962" cy="18732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Oracle Sans Light" panose="020B0403020204020204" pitchFamily="34" charset="0"/>
                <a:cs typeface="Oracle Sans Light" panose="020B04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Field 1">
            <a:extLst>
              <a:ext uri="{FF2B5EF4-FFF2-40B4-BE49-F238E27FC236}">
                <a16:creationId xmlns:a16="http://schemas.microsoft.com/office/drawing/2014/main" id="{C9B3F52B-F802-2191-FC65-03CF3C5021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96895" y="1698776"/>
            <a:ext cx="3203704" cy="18732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+mn-lt"/>
                <a:cs typeface="Oracle Sans Light" panose="020B0403020204020204" pitchFamily="34" charset="0"/>
              </a:defRPr>
            </a:lvl1pPr>
            <a:lvl2pPr>
              <a:defRPr sz="1400" b="0" i="0">
                <a:latin typeface="+mn-lt"/>
                <a:cs typeface="Oracle Sans Light" panose="020B0403020204020204" pitchFamily="34" charset="0"/>
              </a:defRPr>
            </a:lvl2pPr>
            <a:lvl3pPr>
              <a:defRPr sz="1200" b="0" i="0">
                <a:latin typeface="+mn-lt"/>
                <a:cs typeface="Oracle Sans Light" panose="020B0403020204020204" pitchFamily="34" charset="0"/>
              </a:defRPr>
            </a:lvl3pPr>
            <a:lvl4pPr>
              <a:defRPr sz="1100" b="0" i="0">
                <a:latin typeface="+mn-lt"/>
                <a:cs typeface="Oracle Sans Light" panose="020B0403020204020204" pitchFamily="34" charset="0"/>
              </a:defRPr>
            </a:lvl4pPr>
            <a:lvl5pPr marL="914400" indent="-182880">
              <a:buFont typeface="Oracle Sans Tab Light" panose="020B0403020204020204" pitchFamily="34" charset="0"/>
              <a:buChar char="•"/>
              <a:defRPr sz="1100" b="0" i="0">
                <a:latin typeface="+mn-lt"/>
                <a:cs typeface="Oracle Sans Light" panose="020B04030202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8" name="Picture Placeholder 1">
            <a:extLst>
              <a:ext uri="{FF2B5EF4-FFF2-40B4-BE49-F238E27FC236}">
                <a16:creationId xmlns:a16="http://schemas.microsoft.com/office/drawing/2014/main" id="{56B95CEB-93E1-5C2A-BC8D-F52B3530741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53051" y="4022861"/>
            <a:ext cx="2089087" cy="187324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Oracle Sans Light" panose="020B0403020204020204" pitchFamily="34" charset="0"/>
                <a:cs typeface="Oracle Sans Light" panose="020B0403020204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 Field 1">
            <a:extLst>
              <a:ext uri="{FF2B5EF4-FFF2-40B4-BE49-F238E27FC236}">
                <a16:creationId xmlns:a16="http://schemas.microsoft.com/office/drawing/2014/main" id="{1C83DCAA-B39B-3D56-7320-A4E214A4B6A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90020" y="4022862"/>
            <a:ext cx="3203704" cy="18732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Oracle Sans Light" panose="020B0403020204020204" pitchFamily="34" charset="0"/>
              </a:defRPr>
            </a:lvl1pPr>
            <a:lvl2pPr>
              <a:defRPr sz="1400" b="0" i="0">
                <a:latin typeface="Oracle Sans Tab Light"/>
                <a:cs typeface="Oracle Sans Light" panose="020B0403020204020204" pitchFamily="34" charset="0"/>
              </a:defRPr>
            </a:lvl2pPr>
            <a:lvl3pPr>
              <a:defRPr sz="1200" b="0" i="0">
                <a:latin typeface="Oracle Sans Tab Light"/>
                <a:cs typeface="Oracle Sans Light" panose="020B0403020204020204" pitchFamily="34" charset="0"/>
              </a:defRPr>
            </a:lvl3pPr>
            <a:lvl4pPr>
              <a:defRPr sz="1100" b="0" i="0">
                <a:latin typeface="Oracle Sans Tab Light"/>
                <a:cs typeface="Oracle Sans Light" panose="020B0403020204020204" pitchFamily="34" charset="0"/>
              </a:defRPr>
            </a:lvl4pPr>
            <a:lvl5pPr marL="914400" indent="-182880">
              <a:buFont typeface="Oracle Sans Tab Light" panose="020B0403020204020204" pitchFamily="34" charset="0"/>
              <a:buChar char="•"/>
              <a:defRPr b="0" i="0">
                <a:latin typeface="Oracle Sans Tab Light"/>
                <a:cs typeface="Oracle Sans Light" panose="020B04030202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97B4F-D151-942F-D739-F8A38ED03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409666A9-76AC-B246-A286-A38FB9699650}" type="datetime1">
              <a:rPr lang="en-IN" smtClean="0"/>
              <a:t>16-04-2026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100D6551-1BBB-A195-9324-ED971D54D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91BD8005-242A-63B2-545D-EA842BAD6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79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Field">
            <a:extLst>
              <a:ext uri="{FF2B5EF4-FFF2-40B4-BE49-F238E27FC236}">
                <a16:creationId xmlns:a16="http://schemas.microsoft.com/office/drawing/2014/main" id="{8A0BF819-6D1E-F126-6151-FA8A2FA3B4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52453"/>
            <a:ext cx="5029200" cy="89518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Field">
            <a:extLst>
              <a:ext uri="{FF2B5EF4-FFF2-40B4-BE49-F238E27FC236}">
                <a16:creationId xmlns:a16="http://schemas.microsoft.com/office/drawing/2014/main" id="{56FCD138-44C6-00FC-E718-57A8CF01A7F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588710"/>
            <a:ext cx="5029200" cy="492442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hank You">
            <a:extLst>
              <a:ext uri="{FF2B5EF4-FFF2-40B4-BE49-F238E27FC236}">
                <a16:creationId xmlns:a16="http://schemas.microsoft.com/office/drawing/2014/main" id="{B82A45BB-4DD3-CF9B-A94A-2380DA9736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1" y="3814489"/>
            <a:ext cx="5029200" cy="492443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tx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9DA8E0-5B87-4BF8-7BC5-CC28CA69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45" y="289846"/>
            <a:ext cx="1434008" cy="6972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3A3831-C2FC-8725-9911-8E6098F0A9F6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199860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Field">
            <a:extLst>
              <a:ext uri="{FF2B5EF4-FFF2-40B4-BE49-F238E27FC236}">
                <a16:creationId xmlns:a16="http://schemas.microsoft.com/office/drawing/2014/main" id="{8A0BF819-6D1E-F126-6151-FA8A2FA3B4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5152453"/>
            <a:ext cx="5029200" cy="89518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Field">
            <a:extLst>
              <a:ext uri="{FF2B5EF4-FFF2-40B4-BE49-F238E27FC236}">
                <a16:creationId xmlns:a16="http://schemas.microsoft.com/office/drawing/2014/main" id="{56FCD138-44C6-00FC-E718-57A8CF01A7F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4588710"/>
            <a:ext cx="5029200" cy="492442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hank You">
            <a:extLst>
              <a:ext uri="{FF2B5EF4-FFF2-40B4-BE49-F238E27FC236}">
                <a16:creationId xmlns:a16="http://schemas.microsoft.com/office/drawing/2014/main" id="{B82A45BB-4DD3-CF9B-A94A-2380DA9736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1" y="3814489"/>
            <a:ext cx="5029200" cy="492443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tx1"/>
                </a:solidFill>
                <a:latin typeface="+mj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9DA8E0-5B87-4BF8-7BC5-CC28CA69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45" y="289846"/>
            <a:ext cx="1434008" cy="6972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3A3831-C2FC-8725-9911-8E6098F0A9F6}"/>
              </a:ext>
            </a:extLst>
          </p:cNvPr>
          <p:cNvSpPr/>
          <p:nvPr/>
        </p:nvSpPr>
        <p:spPr>
          <a:xfrm>
            <a:off x="11970326" y="-1"/>
            <a:ext cx="221673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3A13E-3D98-2656-DD00-80F872E72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45" y="289847"/>
            <a:ext cx="1434009" cy="6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96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0301D8-F534-119F-4D30-81CCE5BE0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992" y="2733675"/>
            <a:ext cx="2860015" cy="1390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D2F866-D65A-9130-8068-32F4BF925CF5}"/>
              </a:ext>
            </a:extLst>
          </p:cNvPr>
          <p:cNvSpPr/>
          <p:nvPr/>
        </p:nvSpPr>
        <p:spPr>
          <a:xfrm>
            <a:off x="0" y="3"/>
            <a:ext cx="221673" cy="6857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12112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49FC5F-7E0F-72F0-5BDA-AEB277BDF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992" y="2733676"/>
            <a:ext cx="2860015" cy="13906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2EC13E-23E4-3DA9-9109-8CDA42381A30}"/>
              </a:ext>
            </a:extLst>
          </p:cNvPr>
          <p:cNvSpPr/>
          <p:nvPr/>
        </p:nvSpPr>
        <p:spPr>
          <a:xfrm>
            <a:off x="0" y="3"/>
            <a:ext cx="221673" cy="6857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97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C9E1-CD64-FA21-4F21-306A7616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1E617-6865-74B1-4743-79FB9C2D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7650" y="6265022"/>
            <a:ext cx="1536700" cy="365125"/>
          </a:xfrm>
          <a:prstGeom prst="rect">
            <a:avLst/>
          </a:prstGeom>
        </p:spPr>
        <p:txBody>
          <a:bodyPr/>
          <a:lstStyle/>
          <a:p>
            <a:fld id="{F53A4EE4-D389-0347-A1A5-3AE03D54444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1120F1-F9F7-356C-232C-F7A9A202D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401" y="6265022"/>
            <a:ext cx="493020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681C9-FD89-D7E6-4C98-8303C850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393" y="6265022"/>
            <a:ext cx="3697607" cy="365125"/>
          </a:xfrm>
          <a:prstGeom prst="rect">
            <a:avLst/>
          </a:prstGeom>
        </p:spPr>
        <p:txBody>
          <a:bodyPr/>
          <a:lstStyle/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4953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5pts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 (5 points)</a:t>
            </a:r>
            <a:endParaRPr lang="en-IN"/>
          </a:p>
        </p:txBody>
      </p:sp>
      <p:sp>
        <p:nvSpPr>
          <p:cNvPr id="3" name="Number">
            <a:extLst>
              <a:ext uri="{FF2B5EF4-FFF2-40B4-BE49-F238E27FC236}">
                <a16:creationId xmlns:a16="http://schemas.microsoft.com/office/drawing/2014/main" id="{C28F279E-D8E0-C400-2CB2-6FBB13DDFA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1" y="3363533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" name="Number">
            <a:extLst>
              <a:ext uri="{FF2B5EF4-FFF2-40B4-BE49-F238E27FC236}">
                <a16:creationId xmlns:a16="http://schemas.microsoft.com/office/drawing/2014/main" id="{636AE6A8-D38C-B6C1-7831-C0F226A735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401" y="2844361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" name="Number">
            <a:extLst>
              <a:ext uri="{FF2B5EF4-FFF2-40B4-BE49-F238E27FC236}">
                <a16:creationId xmlns:a16="http://schemas.microsoft.com/office/drawing/2014/main" id="{AACDAA08-3B65-3D20-5A31-84CA85DA85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1401" y="2325187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" name="Number">
            <a:extLst>
              <a:ext uri="{FF2B5EF4-FFF2-40B4-BE49-F238E27FC236}">
                <a16:creationId xmlns:a16="http://schemas.microsoft.com/office/drawing/2014/main" id="{A7EEC762-CD01-C556-800D-770513BC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401" y="1806013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7" name="Number">
            <a:extLst>
              <a:ext uri="{FF2B5EF4-FFF2-40B4-BE49-F238E27FC236}">
                <a16:creationId xmlns:a16="http://schemas.microsoft.com/office/drawing/2014/main" id="{00191D47-A9DC-BA31-DCA2-45A708E86D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401" y="1286839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ext Field">
            <a:extLst>
              <a:ext uri="{FF2B5EF4-FFF2-40B4-BE49-F238E27FC236}">
                <a16:creationId xmlns:a16="http://schemas.microsoft.com/office/drawing/2014/main" id="{AB54D2C8-100A-D08C-331A-AA8347CCA62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94717" y="3363533"/>
            <a:ext cx="11005881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Field">
            <a:extLst>
              <a:ext uri="{FF2B5EF4-FFF2-40B4-BE49-F238E27FC236}">
                <a16:creationId xmlns:a16="http://schemas.microsoft.com/office/drawing/2014/main" id="{5221B7A0-809F-F3E0-547B-87E0B64F47A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94717" y="2844336"/>
            <a:ext cx="11005881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84433881-BF90-F424-837A-DF3BF13FFFC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4717" y="2325139"/>
            <a:ext cx="11005881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Field">
            <a:extLst>
              <a:ext uri="{FF2B5EF4-FFF2-40B4-BE49-F238E27FC236}">
                <a16:creationId xmlns:a16="http://schemas.microsoft.com/office/drawing/2014/main" id="{6E61911E-29D9-C678-DFC5-D3705D60993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4717" y="1805942"/>
            <a:ext cx="11005881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Field">
            <a:extLst>
              <a:ext uri="{FF2B5EF4-FFF2-40B4-BE49-F238E27FC236}">
                <a16:creationId xmlns:a16="http://schemas.microsoft.com/office/drawing/2014/main" id="{87219628-A895-E2EA-94F6-AFD1D9404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717" y="1286745"/>
            <a:ext cx="11005881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ED7E20F9-5C58-FEE6-BB2C-145423A1A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2676DC0-512E-E845-B704-68CCE93BA95E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8ED59CB-A177-6F59-A971-11B093A47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6EF0FC79-2C5D-6B9D-2613-41ADA376E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0602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5pts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 (5 points)</a:t>
            </a:r>
            <a:endParaRPr lang="en-IN"/>
          </a:p>
        </p:txBody>
      </p:sp>
      <p:sp>
        <p:nvSpPr>
          <p:cNvPr id="3" name="Number">
            <a:extLst>
              <a:ext uri="{FF2B5EF4-FFF2-40B4-BE49-F238E27FC236}">
                <a16:creationId xmlns:a16="http://schemas.microsoft.com/office/drawing/2014/main" id="{C28F279E-D8E0-C400-2CB2-6FBB13DDFA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01" y="3363533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" name="Number">
            <a:extLst>
              <a:ext uri="{FF2B5EF4-FFF2-40B4-BE49-F238E27FC236}">
                <a16:creationId xmlns:a16="http://schemas.microsoft.com/office/drawing/2014/main" id="{636AE6A8-D38C-B6C1-7831-C0F226A735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401" y="2844361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" name="Number">
            <a:extLst>
              <a:ext uri="{FF2B5EF4-FFF2-40B4-BE49-F238E27FC236}">
                <a16:creationId xmlns:a16="http://schemas.microsoft.com/office/drawing/2014/main" id="{AACDAA08-3B65-3D20-5A31-84CA85DA85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1401" y="2325187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" name="Number">
            <a:extLst>
              <a:ext uri="{FF2B5EF4-FFF2-40B4-BE49-F238E27FC236}">
                <a16:creationId xmlns:a16="http://schemas.microsoft.com/office/drawing/2014/main" id="{A7EEC762-CD01-C556-800D-770513BC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401" y="1806013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7" name="Number">
            <a:extLst>
              <a:ext uri="{FF2B5EF4-FFF2-40B4-BE49-F238E27FC236}">
                <a16:creationId xmlns:a16="http://schemas.microsoft.com/office/drawing/2014/main" id="{00191D47-A9DC-BA31-DCA2-45A708E86D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401" y="1286839"/>
            <a:ext cx="439953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ext Field">
            <a:extLst>
              <a:ext uri="{FF2B5EF4-FFF2-40B4-BE49-F238E27FC236}">
                <a16:creationId xmlns:a16="http://schemas.microsoft.com/office/drawing/2014/main" id="{AB54D2C8-100A-D08C-331A-AA8347CCA62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94717" y="3363533"/>
            <a:ext cx="11001439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Field">
            <a:extLst>
              <a:ext uri="{FF2B5EF4-FFF2-40B4-BE49-F238E27FC236}">
                <a16:creationId xmlns:a16="http://schemas.microsoft.com/office/drawing/2014/main" id="{5221B7A0-809F-F3E0-547B-87E0B64F47A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94717" y="2844336"/>
            <a:ext cx="11001439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Field">
            <a:extLst>
              <a:ext uri="{FF2B5EF4-FFF2-40B4-BE49-F238E27FC236}">
                <a16:creationId xmlns:a16="http://schemas.microsoft.com/office/drawing/2014/main" id="{84433881-BF90-F424-837A-DF3BF13FFFC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4717" y="2325139"/>
            <a:ext cx="11001439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Field">
            <a:extLst>
              <a:ext uri="{FF2B5EF4-FFF2-40B4-BE49-F238E27FC236}">
                <a16:creationId xmlns:a16="http://schemas.microsoft.com/office/drawing/2014/main" id="{6E61911E-29D9-C678-DFC5-D3705D60993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4717" y="1805942"/>
            <a:ext cx="11001439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Field">
            <a:extLst>
              <a:ext uri="{FF2B5EF4-FFF2-40B4-BE49-F238E27FC236}">
                <a16:creationId xmlns:a16="http://schemas.microsoft.com/office/drawing/2014/main" id="{87219628-A895-E2EA-94F6-AFD1D9404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717" y="1286745"/>
            <a:ext cx="11001439" cy="395562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EEEC96-28CA-D595-FBED-5EEBDE365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0" y="6173700"/>
            <a:ext cx="1126556" cy="547775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73137A2E-0615-457B-86FF-CDC10690B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FA6FC611-1F54-BD42-AA99-0A7D830B5926}" type="datetime1">
              <a:rPr lang="en-IN" smtClean="0"/>
              <a:t>16-04-2026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C1237BB-C1EB-F76C-78E9-5E774BB42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DB430C7-93CF-DEBD-CA30-5A192BE29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15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0pts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 (10 points)</a:t>
            </a:r>
            <a:endParaRPr lang="en-IN"/>
          </a:p>
        </p:txBody>
      </p:sp>
      <p:sp>
        <p:nvSpPr>
          <p:cNvPr id="17" name="Number">
            <a:extLst>
              <a:ext uri="{FF2B5EF4-FFF2-40B4-BE49-F238E27FC236}">
                <a16:creationId xmlns:a16="http://schemas.microsoft.com/office/drawing/2014/main" id="{1DF7D624-0DB1-0A8B-264E-3EB95F542D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2890" y="337591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18" name="Number">
            <a:extLst>
              <a:ext uri="{FF2B5EF4-FFF2-40B4-BE49-F238E27FC236}">
                <a16:creationId xmlns:a16="http://schemas.microsoft.com/office/drawing/2014/main" id="{7D3C9C2C-FD3D-E07A-4A01-87E1518312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42890" y="2856744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19" name="Number">
            <a:extLst>
              <a:ext uri="{FF2B5EF4-FFF2-40B4-BE49-F238E27FC236}">
                <a16:creationId xmlns:a16="http://schemas.microsoft.com/office/drawing/2014/main" id="{870BB182-C2A8-6385-6C04-EEE1CF8532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2890" y="2337570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20" name="Number">
            <a:extLst>
              <a:ext uri="{FF2B5EF4-FFF2-40B4-BE49-F238E27FC236}">
                <a16:creationId xmlns:a16="http://schemas.microsoft.com/office/drawing/2014/main" id="{D71A5440-FD48-6A6D-AB37-93D3374FE1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2890" y="181839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21" name="Number">
            <a:extLst>
              <a:ext uri="{FF2B5EF4-FFF2-40B4-BE49-F238E27FC236}">
                <a16:creationId xmlns:a16="http://schemas.microsoft.com/office/drawing/2014/main" id="{C2EE1D2C-C2D9-990E-778E-802FC54476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42890" y="1299222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2" name="Text Field">
            <a:extLst>
              <a:ext uri="{FF2B5EF4-FFF2-40B4-BE49-F238E27FC236}">
                <a16:creationId xmlns:a16="http://schemas.microsoft.com/office/drawing/2014/main" id="{6D604E29-85B0-AA85-6406-7E6C1EF73DF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946206" y="3375916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Field">
            <a:extLst>
              <a:ext uri="{FF2B5EF4-FFF2-40B4-BE49-F238E27FC236}">
                <a16:creationId xmlns:a16="http://schemas.microsoft.com/office/drawing/2014/main" id="{37F545AD-A272-7999-9EFA-435C46C1E851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946206" y="2856719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Field">
            <a:extLst>
              <a:ext uri="{FF2B5EF4-FFF2-40B4-BE49-F238E27FC236}">
                <a16:creationId xmlns:a16="http://schemas.microsoft.com/office/drawing/2014/main" id="{89FA14DB-EE62-8720-A0DD-24CEE3E4A483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946206" y="2337522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Field">
            <a:extLst>
              <a:ext uri="{FF2B5EF4-FFF2-40B4-BE49-F238E27FC236}">
                <a16:creationId xmlns:a16="http://schemas.microsoft.com/office/drawing/2014/main" id="{68ED18B5-F770-C990-E7E6-980AAE8AC22A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946206" y="1818325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Field">
            <a:extLst>
              <a:ext uri="{FF2B5EF4-FFF2-40B4-BE49-F238E27FC236}">
                <a16:creationId xmlns:a16="http://schemas.microsoft.com/office/drawing/2014/main" id="{B1FF873D-8A75-E720-C9ED-A5D85D4A892C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946206" y="1299128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7" name="Column Divider">
            <a:extLst>
              <a:ext uri="{FF2B5EF4-FFF2-40B4-BE49-F238E27FC236}">
                <a16:creationId xmlns:a16="http://schemas.microsoft.com/office/drawing/2014/main" id="{4881C329-1E22-B141-7E85-9746DE3D422A}"/>
              </a:ext>
            </a:extLst>
          </p:cNvPr>
          <p:cNvCxnSpPr>
            <a:cxnSpLocks/>
          </p:cNvCxnSpPr>
          <p:nvPr/>
        </p:nvCxnSpPr>
        <p:spPr>
          <a:xfrm>
            <a:off x="6096000" y="1298448"/>
            <a:ext cx="0" cy="4815273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Number">
            <a:extLst>
              <a:ext uri="{FF2B5EF4-FFF2-40B4-BE49-F238E27FC236}">
                <a16:creationId xmlns:a16="http://schemas.microsoft.com/office/drawing/2014/main" id="{CFE33A69-D45C-38DF-4B8A-6FA275E436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318" y="337591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9" name="Number">
            <a:extLst>
              <a:ext uri="{FF2B5EF4-FFF2-40B4-BE49-F238E27FC236}">
                <a16:creationId xmlns:a16="http://schemas.microsoft.com/office/drawing/2014/main" id="{8F78234D-9102-5A53-9110-07C2A88503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318" y="2856744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30" name="Number">
            <a:extLst>
              <a:ext uri="{FF2B5EF4-FFF2-40B4-BE49-F238E27FC236}">
                <a16:creationId xmlns:a16="http://schemas.microsoft.com/office/drawing/2014/main" id="{A1EB6A10-D11A-5D91-0835-AD5509405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4318" y="2337570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03</a:t>
            </a:r>
          </a:p>
          <a:p>
            <a:pPr lvl="0"/>
            <a:endParaRPr lang="en-US"/>
          </a:p>
        </p:txBody>
      </p:sp>
      <p:sp>
        <p:nvSpPr>
          <p:cNvPr id="31" name="Number">
            <a:extLst>
              <a:ext uri="{FF2B5EF4-FFF2-40B4-BE49-F238E27FC236}">
                <a16:creationId xmlns:a16="http://schemas.microsoft.com/office/drawing/2014/main" id="{727A6532-51B6-A7D6-81CE-9BE119CEE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4318" y="181839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02</a:t>
            </a:r>
          </a:p>
          <a:p>
            <a:pPr lvl="0"/>
            <a:endParaRPr lang="en-US"/>
          </a:p>
        </p:txBody>
      </p:sp>
      <p:sp>
        <p:nvSpPr>
          <p:cNvPr id="32" name="Number">
            <a:extLst>
              <a:ext uri="{FF2B5EF4-FFF2-40B4-BE49-F238E27FC236}">
                <a16:creationId xmlns:a16="http://schemas.microsoft.com/office/drawing/2014/main" id="{1CC8B62E-9EC4-B69D-2805-55ECA7F84A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4318" y="1299222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3" name="Text Field">
            <a:extLst>
              <a:ext uri="{FF2B5EF4-FFF2-40B4-BE49-F238E27FC236}">
                <a16:creationId xmlns:a16="http://schemas.microsoft.com/office/drawing/2014/main" id="{56D60E73-2B4C-E7C7-80DB-F3BE34876CD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97635" y="3375916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Field">
            <a:extLst>
              <a:ext uri="{FF2B5EF4-FFF2-40B4-BE49-F238E27FC236}">
                <a16:creationId xmlns:a16="http://schemas.microsoft.com/office/drawing/2014/main" id="{7BBD9A69-46A4-5F64-35C8-8D8EB71D5F6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97635" y="2856719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Field">
            <a:extLst>
              <a:ext uri="{FF2B5EF4-FFF2-40B4-BE49-F238E27FC236}">
                <a16:creationId xmlns:a16="http://schemas.microsoft.com/office/drawing/2014/main" id="{FC530A46-EC6B-3AE6-DA01-15665ABA8DF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7635" y="2337522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Field">
            <a:extLst>
              <a:ext uri="{FF2B5EF4-FFF2-40B4-BE49-F238E27FC236}">
                <a16:creationId xmlns:a16="http://schemas.microsoft.com/office/drawing/2014/main" id="{99F7144B-1CCC-A852-4BB3-A5DCE33D02D9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7635" y="1818325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Field">
            <a:extLst>
              <a:ext uri="{FF2B5EF4-FFF2-40B4-BE49-F238E27FC236}">
                <a16:creationId xmlns:a16="http://schemas.microsoft.com/office/drawing/2014/main" id="{1D3F3FE3-C511-62B8-87A2-31A72A37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635" y="1299128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A363FA2-0C64-FC7E-8C0F-82572091F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E6F2FF2-B36B-2243-88B9-0FEA0112CD11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5A1D0B2-D968-CA0A-BBCC-1CDB5FDB5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DF45FD76-298C-EB29-6B6D-239CCF354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4379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0pts [Dark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0B14-113B-7450-1CAE-866F2ABB2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 (10 points)</a:t>
            </a:r>
            <a:endParaRPr lang="en-IN"/>
          </a:p>
        </p:txBody>
      </p:sp>
      <p:cxnSp>
        <p:nvCxnSpPr>
          <p:cNvPr id="27" name="Column Divider">
            <a:extLst>
              <a:ext uri="{FF2B5EF4-FFF2-40B4-BE49-F238E27FC236}">
                <a16:creationId xmlns:a16="http://schemas.microsoft.com/office/drawing/2014/main" id="{4881C329-1E22-B141-7E85-9746DE3D422A}"/>
              </a:ext>
            </a:extLst>
          </p:cNvPr>
          <p:cNvCxnSpPr>
            <a:cxnSpLocks/>
          </p:cNvCxnSpPr>
          <p:nvPr/>
        </p:nvCxnSpPr>
        <p:spPr>
          <a:xfrm>
            <a:off x="6096000" y="1298448"/>
            <a:ext cx="0" cy="4815273"/>
          </a:xfrm>
          <a:prstGeom prst="line">
            <a:avLst/>
          </a:prstGeom>
          <a:ln w="19050" cap="flat">
            <a:solidFill>
              <a:srgbClr val="8B8580">
                <a:alpha val="2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711D5AF-6774-E5B3-03AB-98547EF9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0" y="6173700"/>
            <a:ext cx="1126556" cy="547775"/>
          </a:xfrm>
          <a:prstGeom prst="rect">
            <a:avLst/>
          </a:prstGeom>
        </p:spPr>
      </p:pic>
      <p:sp>
        <p:nvSpPr>
          <p:cNvPr id="16" name="Number">
            <a:extLst>
              <a:ext uri="{FF2B5EF4-FFF2-40B4-BE49-F238E27FC236}">
                <a16:creationId xmlns:a16="http://schemas.microsoft.com/office/drawing/2014/main" id="{7F5A376C-0653-2BE5-B86E-CFE509AF57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2890" y="337591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38" name="Number">
            <a:extLst>
              <a:ext uri="{FF2B5EF4-FFF2-40B4-BE49-F238E27FC236}">
                <a16:creationId xmlns:a16="http://schemas.microsoft.com/office/drawing/2014/main" id="{95346583-5A39-1C3E-55E5-B90C1A2A52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42890" y="2856744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39" name="Number">
            <a:extLst>
              <a:ext uri="{FF2B5EF4-FFF2-40B4-BE49-F238E27FC236}">
                <a16:creationId xmlns:a16="http://schemas.microsoft.com/office/drawing/2014/main" id="{629C11EB-79DF-3F50-DEEA-4C4B31EF26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2890" y="2337570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40" name="Number">
            <a:extLst>
              <a:ext uri="{FF2B5EF4-FFF2-40B4-BE49-F238E27FC236}">
                <a16:creationId xmlns:a16="http://schemas.microsoft.com/office/drawing/2014/main" id="{A1C89579-178F-A41A-E6B4-3E2578D4BC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42890" y="181839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41" name="Number">
            <a:extLst>
              <a:ext uri="{FF2B5EF4-FFF2-40B4-BE49-F238E27FC236}">
                <a16:creationId xmlns:a16="http://schemas.microsoft.com/office/drawing/2014/main" id="{2A87AE77-2656-5747-7102-8D1A7A30B0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42890" y="1299222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42" name="Text Field">
            <a:extLst>
              <a:ext uri="{FF2B5EF4-FFF2-40B4-BE49-F238E27FC236}">
                <a16:creationId xmlns:a16="http://schemas.microsoft.com/office/drawing/2014/main" id="{78B99312-69EF-B2EE-FB26-FCA15B553A6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946206" y="3375916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Field">
            <a:extLst>
              <a:ext uri="{FF2B5EF4-FFF2-40B4-BE49-F238E27FC236}">
                <a16:creationId xmlns:a16="http://schemas.microsoft.com/office/drawing/2014/main" id="{76DFA092-646E-6C50-2512-8614D929BA14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946206" y="2856719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Field">
            <a:extLst>
              <a:ext uri="{FF2B5EF4-FFF2-40B4-BE49-F238E27FC236}">
                <a16:creationId xmlns:a16="http://schemas.microsoft.com/office/drawing/2014/main" id="{8F9760D4-56FF-29AA-D998-B5CE6B950B70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946206" y="2337522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Field">
            <a:extLst>
              <a:ext uri="{FF2B5EF4-FFF2-40B4-BE49-F238E27FC236}">
                <a16:creationId xmlns:a16="http://schemas.microsoft.com/office/drawing/2014/main" id="{002D07B3-487C-AA80-1634-04BF53ABE07E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946206" y="1818325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Field">
            <a:extLst>
              <a:ext uri="{FF2B5EF4-FFF2-40B4-BE49-F238E27FC236}">
                <a16:creationId xmlns:a16="http://schemas.microsoft.com/office/drawing/2014/main" id="{BA5DC80F-4BCF-D2D0-4549-5CDAAAB5E7DC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946206" y="1299128"/>
            <a:ext cx="4951461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Number">
            <a:extLst>
              <a:ext uri="{FF2B5EF4-FFF2-40B4-BE49-F238E27FC236}">
                <a16:creationId xmlns:a16="http://schemas.microsoft.com/office/drawing/2014/main" id="{AF6A8DE6-E8B4-3FC8-CE3E-C75B39253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318" y="337591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8" name="Number">
            <a:extLst>
              <a:ext uri="{FF2B5EF4-FFF2-40B4-BE49-F238E27FC236}">
                <a16:creationId xmlns:a16="http://schemas.microsoft.com/office/drawing/2014/main" id="{3EF4DC76-8D0E-D3E0-9510-09A30D5C8B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318" y="2856744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49" name="Number">
            <a:extLst>
              <a:ext uri="{FF2B5EF4-FFF2-40B4-BE49-F238E27FC236}">
                <a16:creationId xmlns:a16="http://schemas.microsoft.com/office/drawing/2014/main" id="{26F5ABAE-F853-2F4D-9283-FDCD7E588D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4318" y="2337570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03</a:t>
            </a:r>
          </a:p>
          <a:p>
            <a:pPr lvl="0"/>
            <a:endParaRPr lang="en-US"/>
          </a:p>
        </p:txBody>
      </p:sp>
      <p:sp>
        <p:nvSpPr>
          <p:cNvPr id="50" name="Number">
            <a:extLst>
              <a:ext uri="{FF2B5EF4-FFF2-40B4-BE49-F238E27FC236}">
                <a16:creationId xmlns:a16="http://schemas.microsoft.com/office/drawing/2014/main" id="{C5B72123-D622-BFE2-BA7A-5F786FABB7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4318" y="1818396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02</a:t>
            </a:r>
          </a:p>
          <a:p>
            <a:pPr lvl="0"/>
            <a:endParaRPr lang="en-US"/>
          </a:p>
        </p:txBody>
      </p:sp>
      <p:sp>
        <p:nvSpPr>
          <p:cNvPr id="51" name="Number">
            <a:extLst>
              <a:ext uri="{FF2B5EF4-FFF2-40B4-BE49-F238E27FC236}">
                <a16:creationId xmlns:a16="http://schemas.microsoft.com/office/drawing/2014/main" id="{80ADA728-901F-8123-7DB8-B9EE46B90C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4318" y="1299222"/>
            <a:ext cx="439953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2" name="Text Field">
            <a:extLst>
              <a:ext uri="{FF2B5EF4-FFF2-40B4-BE49-F238E27FC236}">
                <a16:creationId xmlns:a16="http://schemas.microsoft.com/office/drawing/2014/main" id="{66F5B3B9-2490-BA45-4CE9-B0826C2A939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97635" y="3375916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Text Field">
            <a:extLst>
              <a:ext uri="{FF2B5EF4-FFF2-40B4-BE49-F238E27FC236}">
                <a16:creationId xmlns:a16="http://schemas.microsoft.com/office/drawing/2014/main" id="{DA20DC8E-2884-D63A-686D-90F4C9A3D11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97635" y="2856719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Field">
            <a:extLst>
              <a:ext uri="{FF2B5EF4-FFF2-40B4-BE49-F238E27FC236}">
                <a16:creationId xmlns:a16="http://schemas.microsoft.com/office/drawing/2014/main" id="{0A669F45-A30D-0525-7003-FAD856CEE90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97635" y="2337522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Field">
            <a:extLst>
              <a:ext uri="{FF2B5EF4-FFF2-40B4-BE49-F238E27FC236}">
                <a16:creationId xmlns:a16="http://schemas.microsoft.com/office/drawing/2014/main" id="{CDCEB97F-CD5D-C9EB-3E37-236D3105022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7635" y="1818325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Field">
            <a:extLst>
              <a:ext uri="{FF2B5EF4-FFF2-40B4-BE49-F238E27FC236}">
                <a16:creationId xmlns:a16="http://schemas.microsoft.com/office/drawing/2014/main" id="{20275A8C-BC18-3576-A038-5C76BB7D2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635" y="1299128"/>
            <a:ext cx="4951476" cy="3955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n-lt"/>
                <a:ea typeface="Oracle Sans" panose="020B0503020204020204" pitchFamily="34" charset="0"/>
                <a:cs typeface="Oracle Sans" panose="020B0503020204020204" pitchFamily="34" charset="0"/>
              </a:defRPr>
            </a:lvl1pPr>
            <a:lvl2pPr marL="4572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17CE494-FB26-7392-73E2-721ED85D1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614B39F0-5715-FD47-A4EF-E41FEF8ED35A}" type="datetime1">
              <a:rPr lang="en-IN" smtClean="0"/>
              <a:t>16-04-2026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4A3A1BA-A4CD-D6A0-C9AB-6B07B327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0B507CD3-05E9-E883-A976-0423603E6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8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1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2B3C37-F79A-A413-52DD-5DD2B66972C9}"/>
              </a:ext>
            </a:extLst>
          </p:cNvPr>
          <p:cNvSpPr/>
          <p:nvPr/>
        </p:nvSpPr>
        <p:spPr>
          <a:xfrm>
            <a:off x="4535558" y="136525"/>
            <a:ext cx="7656444" cy="67214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E0799-A131-E3A2-3DE8-1395080A550C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9C674-D76C-D769-816A-8C19D5ED5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68130"/>
            <a:ext cx="3697357" cy="1320103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b="0">
                <a:latin typeface="+mj-lt"/>
                <a:ea typeface="+mj-ea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Speaker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B39B42E-0CAC-8867-5B7E-B9A7BDD3BD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44437" y="1242231"/>
            <a:ext cx="3227476" cy="32471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FDD47AC-99F9-CD34-989B-C82D48EFF0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4437" y="4788100"/>
            <a:ext cx="3236480" cy="365125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800" b="1" dirty="0">
                <a:solidFill>
                  <a:schemeClr val="tx1"/>
                </a:solidFill>
                <a:latin typeface="+mn-lt"/>
                <a:ea typeface="+mj-ea"/>
                <a:cs typeface="Oracle Sans Extra Bold" panose="020B0803020204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err="1"/>
              <a:t>Firstname</a:t>
            </a:r>
            <a:r>
              <a:rPr lang="en-US"/>
              <a:t> Lastname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131E2C3D-9FC2-107B-8784-A2EBC273E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4437" y="5152205"/>
            <a:ext cx="3236480" cy="60008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1600" dirty="0">
                <a:solidFill>
                  <a:schemeClr val="tx1"/>
                </a:solidFill>
                <a:latin typeface="+mn-lt"/>
                <a:ea typeface="+mj-ea"/>
                <a:cs typeface="Oracle Sans Extra Bold" panose="020B0503020204020204" pitchFamily="34" charset="0"/>
              </a:defRPr>
            </a:lvl1pPr>
          </a:lstStyle>
          <a:p>
            <a:pPr lvl="0"/>
            <a:r>
              <a:rPr lang="en-US"/>
              <a:t>Presenter’s Title (Division or Business Unit)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0CAFD-65CA-06FB-6D07-8E9D44F49F20}"/>
              </a:ext>
            </a:extLst>
          </p:cNvPr>
          <p:cNvCxnSpPr/>
          <p:nvPr/>
        </p:nvCxnSpPr>
        <p:spPr>
          <a:xfrm>
            <a:off x="838200" y="3420696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22DB2-A6D7-806C-75D8-49B70E0B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3" y="6173700"/>
            <a:ext cx="1126556" cy="5477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CE4E0D7-8366-E6DB-A9B2-45A9B7696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1CFADCB-D60C-2B4B-9EB7-C1BEFB4D930D}" type="datetime1">
              <a:rPr lang="en-IN" smtClean="0"/>
              <a:t>16-04-2026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C033D-16D3-AEE7-A7EB-BB147F190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100C7632-7D52-A450-C88E-15F4CE4F2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890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96098-D156-112D-6D4C-EDCECC71ED03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091515-1E09-0B63-2CB4-AAEB9F78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02" y="136525"/>
            <a:ext cx="11609196" cy="676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IN"/>
              <a:t>Page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633F9-71D2-473B-72FA-EAA0A9814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402" y="996948"/>
            <a:ext cx="11609196" cy="5175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006F89-FF2E-F732-10D7-460CAAAFC6E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774043" y="6173700"/>
            <a:ext cx="1126556" cy="54777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07BFD7-9654-5EEE-F317-3A00CDD5ED22}"/>
              </a:ext>
            </a:extLst>
          </p:cNvPr>
          <p:cNvCxnSpPr/>
          <p:nvPr/>
        </p:nvCxnSpPr>
        <p:spPr>
          <a:xfrm>
            <a:off x="279400" y="996950"/>
            <a:ext cx="723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EB97F7C2-60BD-763D-4155-665301720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1604" y="6265022"/>
            <a:ext cx="15367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CB5C71E-6E57-D842-B052-2210E7AB9018}" type="datetime1">
              <a:rPr lang="en-IN" smtClean="0"/>
              <a:t>16-04-2026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B09FF78-63D5-BF06-B8C1-E034B714E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01" y="6265022"/>
            <a:ext cx="6252836" cy="365125"/>
          </a:xfrm>
          <a:prstGeom prst="rect">
            <a:avLst/>
          </a:prstGeom>
        </p:spPr>
        <p:txBody>
          <a:bodyPr anchor="b"/>
          <a:lstStyle>
            <a:lvl1pPr>
              <a:defRPr sz="1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0AB6323A-24B0-309B-D530-EA5BABD7C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35671" y="6265022"/>
            <a:ext cx="932329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823EC6A-5606-F54C-A13D-EE9E357D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1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transition spd="med">
    <p:pull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12064-B9DB-D9FD-9EF3-54ED3ADAA5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9346" y="3350664"/>
            <a:ext cx="5756787" cy="859449"/>
          </a:xfrm>
        </p:spPr>
        <p:txBody>
          <a:bodyPr/>
          <a:lstStyle/>
          <a:p>
            <a:r>
              <a:rPr lang="en-IN"/>
              <a:t>Delivering Intelligent, Intuitive, and Impactful Experiences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685A70-5A1B-ACD2-20E4-BE45708E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Reimaging Digital Banking with </a:t>
            </a:r>
            <a:r>
              <a:rPr lang="en-IN" err="1"/>
              <a:t>i</a:t>
            </a:r>
            <a:r>
              <a:rPr lang="en-IN"/>
              <a:t>-exceed</a:t>
            </a:r>
            <a:endParaRPr lang="en-US"/>
          </a:p>
        </p:txBody>
      </p:sp>
      <p:pic>
        <p:nvPicPr>
          <p:cNvPr id="3" name="Picture Placeholder 2" descr="View of city at night">
            <a:extLst>
              <a:ext uri="{FF2B5EF4-FFF2-40B4-BE49-F238E27FC236}">
                <a16:creationId xmlns:a16="http://schemas.microsoft.com/office/drawing/2014/main" id="{DED1FB3B-7490-FD8C-B38C-EF5425485F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7" r="23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86553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B6E8-3FF0-9B29-2B68-6BC31C9C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 Customer Lifecycle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0C26A-1211-27C9-A950-5C14738247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400" y="1136480"/>
            <a:ext cx="11609197" cy="330540"/>
          </a:xfrm>
        </p:spPr>
        <p:txBody>
          <a:bodyPr/>
          <a:lstStyle/>
          <a:p>
            <a:r>
              <a:rPr lang="en-US"/>
              <a:t>End-to-end digital banking experience designed to maximize customer value and lifetime </a:t>
            </a:r>
            <a:r>
              <a:rPr lang="en-US" err="1"/>
              <a:t>enagement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74E326-271F-154E-FA46-20B61F800D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D856DD9-43C6-924C-A493-B12499DA4DFE}" type="datetime1">
              <a:rPr lang="en-IN" smtClean="0"/>
              <a:t>16-04-2026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9D150-AAA6-FAB9-373E-4F740CABA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76332B-4659-53D3-C2B8-31F8BD1DC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10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EDA173-D5E1-CA86-2239-514F84BBF8E6}"/>
              </a:ext>
            </a:extLst>
          </p:cNvPr>
          <p:cNvCxnSpPr>
            <a:cxnSpLocks/>
          </p:cNvCxnSpPr>
          <p:nvPr/>
        </p:nvCxnSpPr>
        <p:spPr>
          <a:xfrm>
            <a:off x="1514598" y="3819214"/>
            <a:ext cx="898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4246C57-6C48-52CC-09BF-DD3EF54EAD57}"/>
              </a:ext>
            </a:extLst>
          </p:cNvPr>
          <p:cNvSpPr/>
          <p:nvPr/>
        </p:nvSpPr>
        <p:spPr>
          <a:xfrm flipH="1">
            <a:off x="1446873" y="3751489"/>
            <a:ext cx="135449" cy="13544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7EDFEF-CEEE-FB9E-0B41-CE6ACB133085}"/>
              </a:ext>
            </a:extLst>
          </p:cNvPr>
          <p:cNvSpPr/>
          <p:nvPr/>
        </p:nvSpPr>
        <p:spPr>
          <a:xfrm flipH="1">
            <a:off x="10486024" y="3751489"/>
            <a:ext cx="135449" cy="13544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0B206-1435-954D-4958-E9749A3A78DD}"/>
              </a:ext>
            </a:extLst>
          </p:cNvPr>
          <p:cNvSpPr/>
          <p:nvPr/>
        </p:nvSpPr>
        <p:spPr>
          <a:xfrm flipH="1">
            <a:off x="5062533" y="3751489"/>
            <a:ext cx="135449" cy="13544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7A6DE8E-970B-4C9D-E2CA-BBC78A6D719F}"/>
              </a:ext>
            </a:extLst>
          </p:cNvPr>
          <p:cNvSpPr/>
          <p:nvPr/>
        </p:nvSpPr>
        <p:spPr>
          <a:xfrm flipH="1">
            <a:off x="8678193" y="3751489"/>
            <a:ext cx="135449" cy="13544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FCAB550-D376-3C0F-13FB-34F82D1512B6}"/>
              </a:ext>
            </a:extLst>
          </p:cNvPr>
          <p:cNvSpPr/>
          <p:nvPr/>
        </p:nvSpPr>
        <p:spPr>
          <a:xfrm flipH="1">
            <a:off x="3254703" y="3751489"/>
            <a:ext cx="135449" cy="13544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D50405-9BA7-3BCA-E8C9-25B164D3D86A}"/>
              </a:ext>
            </a:extLst>
          </p:cNvPr>
          <p:cNvSpPr/>
          <p:nvPr/>
        </p:nvSpPr>
        <p:spPr>
          <a:xfrm flipH="1">
            <a:off x="6870363" y="3751489"/>
            <a:ext cx="135449" cy="13544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F372EE-00CC-872A-C88A-D28FC7E1B553}"/>
              </a:ext>
            </a:extLst>
          </p:cNvPr>
          <p:cNvGrpSpPr/>
          <p:nvPr/>
        </p:nvGrpSpPr>
        <p:grpSpPr>
          <a:xfrm>
            <a:off x="335351" y="4108318"/>
            <a:ext cx="2358494" cy="1233676"/>
            <a:chOff x="458231" y="3863223"/>
            <a:chExt cx="2358494" cy="12336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AB95FE-842E-D2D3-2400-18CDB84DE656}"/>
                </a:ext>
              </a:extLst>
            </p:cNvPr>
            <p:cNvSpPr txBox="1"/>
            <p:nvPr/>
          </p:nvSpPr>
          <p:spPr>
            <a:xfrm>
              <a:off x="875090" y="3863223"/>
              <a:ext cx="1524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Onboarding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4D29EE-DDFB-9D70-0D01-0D0A1FA5FD7D}"/>
                </a:ext>
              </a:extLst>
            </p:cNvPr>
            <p:cNvSpPr txBox="1"/>
            <p:nvPr/>
          </p:nvSpPr>
          <p:spPr>
            <a:xfrm>
              <a:off x="458231" y="4265902"/>
              <a:ext cx="23584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AI-powered KYC, instant account creation, digital documentation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03A009-F8C4-2EF6-F38E-2991FD7B5FB3}"/>
              </a:ext>
            </a:extLst>
          </p:cNvPr>
          <p:cNvGrpSpPr/>
          <p:nvPr/>
        </p:nvGrpSpPr>
        <p:grpSpPr>
          <a:xfrm>
            <a:off x="2025256" y="2252404"/>
            <a:ext cx="2594343" cy="1226363"/>
            <a:chOff x="2148137" y="2083341"/>
            <a:chExt cx="2594343" cy="12263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9A26DC-258D-ACF2-ACB4-F1D60D0C0738}"/>
                </a:ext>
              </a:extLst>
            </p:cNvPr>
            <p:cNvSpPr txBox="1"/>
            <p:nvPr/>
          </p:nvSpPr>
          <p:spPr>
            <a:xfrm>
              <a:off x="2626013" y="2083341"/>
              <a:ext cx="1638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Engagement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9E6BF1-9693-2AB2-DCC4-8DEB027D9186}"/>
                </a:ext>
              </a:extLst>
            </p:cNvPr>
            <p:cNvSpPr txBox="1"/>
            <p:nvPr/>
          </p:nvSpPr>
          <p:spPr>
            <a:xfrm>
              <a:off x="2148137" y="2478707"/>
              <a:ext cx="25943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Personalized dashboards, financial insights, proactive alerts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51BC4B-821D-2076-FED0-958AE5F3AB70}"/>
              </a:ext>
            </a:extLst>
          </p:cNvPr>
          <p:cNvGrpSpPr/>
          <p:nvPr/>
        </p:nvGrpSpPr>
        <p:grpSpPr>
          <a:xfrm>
            <a:off x="3951010" y="4109018"/>
            <a:ext cx="2358494" cy="1233676"/>
            <a:chOff x="458231" y="3863223"/>
            <a:chExt cx="2358494" cy="123367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C560D7-96D8-2BB4-72B7-7EBA57E78956}"/>
                </a:ext>
              </a:extLst>
            </p:cNvPr>
            <p:cNvSpPr txBox="1"/>
            <p:nvPr/>
          </p:nvSpPr>
          <p:spPr>
            <a:xfrm>
              <a:off x="815717" y="3863223"/>
              <a:ext cx="16435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Transactions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366515-923B-153C-34D9-5EFBB9A3A18A}"/>
                </a:ext>
              </a:extLst>
            </p:cNvPr>
            <p:cNvSpPr txBox="1"/>
            <p:nvPr/>
          </p:nvSpPr>
          <p:spPr>
            <a:xfrm>
              <a:off x="458231" y="4265902"/>
              <a:ext cx="23584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Real-time payments, multi-currency support, instant settlements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63F342-883F-76C4-26D2-04F077F83262}"/>
              </a:ext>
            </a:extLst>
          </p:cNvPr>
          <p:cNvGrpSpPr/>
          <p:nvPr/>
        </p:nvGrpSpPr>
        <p:grpSpPr>
          <a:xfrm>
            <a:off x="5516929" y="2204018"/>
            <a:ext cx="2853777" cy="1479897"/>
            <a:chOff x="210590" y="3863223"/>
            <a:chExt cx="2853777" cy="147989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788CE4-2C2D-4901-D2AE-8BC8C071E4E0}"/>
                </a:ext>
              </a:extLst>
            </p:cNvPr>
            <p:cNvSpPr txBox="1"/>
            <p:nvPr/>
          </p:nvSpPr>
          <p:spPr>
            <a:xfrm>
              <a:off x="1053025" y="3863223"/>
              <a:ext cx="1168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Advisory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14AF80-DBE0-18C2-087B-3D63826EDEFC}"/>
                </a:ext>
              </a:extLst>
            </p:cNvPr>
            <p:cNvSpPr txBox="1"/>
            <p:nvPr/>
          </p:nvSpPr>
          <p:spPr>
            <a:xfrm>
              <a:off x="210590" y="4265902"/>
              <a:ext cx="28537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AI-driven recommendations, wealth management, goal planning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2E3F205-1240-7129-F939-E84BD09A9B5F}"/>
              </a:ext>
            </a:extLst>
          </p:cNvPr>
          <p:cNvGrpSpPr/>
          <p:nvPr/>
        </p:nvGrpSpPr>
        <p:grpSpPr>
          <a:xfrm>
            <a:off x="7448746" y="4108318"/>
            <a:ext cx="2594343" cy="1479897"/>
            <a:chOff x="340307" y="3863223"/>
            <a:chExt cx="2594343" cy="147989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FD3869-7168-F7BB-6C2D-33C5E12D8BF1}"/>
                </a:ext>
              </a:extLst>
            </p:cNvPr>
            <p:cNvSpPr txBox="1"/>
            <p:nvPr/>
          </p:nvSpPr>
          <p:spPr>
            <a:xfrm>
              <a:off x="996119" y="3863223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Retention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48B5BA-E343-3388-03FC-64E8730CB477}"/>
                </a:ext>
              </a:extLst>
            </p:cNvPr>
            <p:cNvSpPr txBox="1"/>
            <p:nvPr/>
          </p:nvSpPr>
          <p:spPr>
            <a:xfrm>
              <a:off x="340307" y="4265902"/>
              <a:ext cx="25943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Loyalty programs, rewards optimization, relationship management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447F70-CCBD-A1E9-0B5D-D86F9CE5F3D1}"/>
              </a:ext>
            </a:extLst>
          </p:cNvPr>
          <p:cNvGrpSpPr/>
          <p:nvPr/>
        </p:nvGrpSpPr>
        <p:grpSpPr>
          <a:xfrm>
            <a:off x="9262306" y="2203318"/>
            <a:ext cx="2594343" cy="1233676"/>
            <a:chOff x="340307" y="3863223"/>
            <a:chExt cx="2594343" cy="123367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65EAA1-301C-019A-C489-46E3D4B82E32}"/>
                </a:ext>
              </a:extLst>
            </p:cNvPr>
            <p:cNvSpPr txBox="1"/>
            <p:nvPr/>
          </p:nvSpPr>
          <p:spPr>
            <a:xfrm>
              <a:off x="996119" y="3863223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Retention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D19B24-C011-58BE-578E-DD483259AC9A}"/>
                </a:ext>
              </a:extLst>
            </p:cNvPr>
            <p:cNvSpPr txBox="1"/>
            <p:nvPr/>
          </p:nvSpPr>
          <p:spPr>
            <a:xfrm>
              <a:off x="340307" y="4265902"/>
              <a:ext cx="25943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Cross-sell opportunities, premium services, ecosystem partnerships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32675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01FD-306C-3418-23AB-1DB5BB4E3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Platform Differentiators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2D35B-9B39-C1BF-A57E-35CCBE053E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DDA27-0E2A-8C40-AAB6-EAB406EE4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999D9-93D9-2DBA-5796-EEB35106F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11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1D540D-7EE5-B81D-B65A-00F1ABE41F42}"/>
              </a:ext>
            </a:extLst>
          </p:cNvPr>
          <p:cNvGrpSpPr/>
          <p:nvPr/>
        </p:nvGrpSpPr>
        <p:grpSpPr>
          <a:xfrm>
            <a:off x="520002" y="1359003"/>
            <a:ext cx="6281738" cy="3466223"/>
            <a:chOff x="6209601" y="1655045"/>
            <a:chExt cx="5906199" cy="3466223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3EAC21B0-987E-86D4-081D-78AA557F11E2}"/>
                </a:ext>
              </a:extLst>
            </p:cNvPr>
            <p:cNvSpPr txBox="1">
              <a:spLocks/>
            </p:cNvSpPr>
            <p:nvPr/>
          </p:nvSpPr>
          <p:spPr>
            <a:xfrm>
              <a:off x="6711317" y="2121040"/>
              <a:ext cx="5302883" cy="3955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 Placeholder 1">
              <a:extLst>
                <a:ext uri="{FF2B5EF4-FFF2-40B4-BE49-F238E27FC236}">
                  <a16:creationId xmlns:a16="http://schemas.microsoft.com/office/drawing/2014/main" id="{D3EBEDFC-1A8F-CAE5-5BD0-9F05B888FB98}"/>
                </a:ext>
              </a:extLst>
            </p:cNvPr>
            <p:cNvSpPr txBox="1">
              <a:spLocks/>
            </p:cNvSpPr>
            <p:nvPr/>
          </p:nvSpPr>
          <p:spPr>
            <a:xfrm>
              <a:off x="6685917" y="1655045"/>
              <a:ext cx="3816983" cy="3955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/>
                <a:t>Accelerate Onboarding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16BCFC96-8D1C-7DC6-8DAF-28C8F5368BEA}"/>
                </a:ext>
              </a:extLst>
            </p:cNvPr>
            <p:cNvSpPr txBox="1">
              <a:spLocks/>
            </p:cNvSpPr>
            <p:nvPr/>
          </p:nvSpPr>
          <p:spPr>
            <a:xfrm>
              <a:off x="6209601" y="2945733"/>
              <a:ext cx="439953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02</a:t>
              </a:r>
            </a:p>
          </p:txBody>
        </p:sp>
        <p:sp>
          <p:nvSpPr>
            <p:cNvPr id="21" name="Text Placeholder 7">
              <a:extLst>
                <a:ext uri="{FF2B5EF4-FFF2-40B4-BE49-F238E27FC236}">
                  <a16:creationId xmlns:a16="http://schemas.microsoft.com/office/drawing/2014/main" id="{A296D5E0-0C66-793D-B3EA-E6DC34E210FD}"/>
                </a:ext>
              </a:extLst>
            </p:cNvPr>
            <p:cNvSpPr txBox="1">
              <a:spLocks/>
            </p:cNvSpPr>
            <p:nvPr/>
          </p:nvSpPr>
          <p:spPr>
            <a:xfrm>
              <a:off x="6812917" y="3335853"/>
              <a:ext cx="5302883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Text Placeholder 1">
              <a:extLst>
                <a:ext uri="{FF2B5EF4-FFF2-40B4-BE49-F238E27FC236}">
                  <a16:creationId xmlns:a16="http://schemas.microsoft.com/office/drawing/2014/main" id="{F9827630-6EE5-3DAD-7777-3A360511C8D6}"/>
                </a:ext>
              </a:extLst>
            </p:cNvPr>
            <p:cNvSpPr txBox="1">
              <a:spLocks/>
            </p:cNvSpPr>
            <p:nvPr/>
          </p:nvSpPr>
          <p:spPr>
            <a:xfrm>
              <a:off x="6812917" y="2900683"/>
              <a:ext cx="3816983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Streamline Operations</a:t>
              </a:r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950AD99F-2256-0E18-9E7B-35CD2E7B72A8}"/>
                </a:ext>
              </a:extLst>
            </p:cNvPr>
            <p:cNvSpPr txBox="1">
              <a:spLocks/>
            </p:cNvSpPr>
            <p:nvPr/>
          </p:nvSpPr>
          <p:spPr>
            <a:xfrm>
              <a:off x="6209601" y="4221350"/>
              <a:ext cx="439953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03</a:t>
              </a: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C3EB914E-B365-080A-FD05-F14ECF429F6C}"/>
                </a:ext>
              </a:extLst>
            </p:cNvPr>
            <p:cNvSpPr txBox="1">
              <a:spLocks/>
            </p:cNvSpPr>
            <p:nvPr/>
          </p:nvSpPr>
          <p:spPr>
            <a:xfrm>
              <a:off x="6812917" y="4521357"/>
              <a:ext cx="5302883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4C9DC8C8-593B-284C-57FA-B6FB796B6EFC}"/>
                </a:ext>
              </a:extLst>
            </p:cNvPr>
            <p:cNvSpPr txBox="1">
              <a:spLocks/>
            </p:cNvSpPr>
            <p:nvPr/>
          </p:nvSpPr>
          <p:spPr>
            <a:xfrm>
              <a:off x="6812917" y="4189000"/>
              <a:ext cx="3816983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Strengthen Security</a:t>
              </a: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4EAA410B-78ED-64D9-2E85-E0679AC99972}"/>
                </a:ext>
              </a:extLst>
            </p:cNvPr>
            <p:cNvSpPr txBox="1">
              <a:spLocks/>
            </p:cNvSpPr>
            <p:nvPr/>
          </p:nvSpPr>
          <p:spPr>
            <a:xfrm>
              <a:off x="6209601" y="1682991"/>
              <a:ext cx="439953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795B8B-C46F-CC3F-78FE-4CB188289CA8}"/>
                </a:ext>
              </a:extLst>
            </p:cNvPr>
            <p:cNvSpPr txBox="1"/>
            <p:nvPr/>
          </p:nvSpPr>
          <p:spPr>
            <a:xfrm>
              <a:off x="6724018" y="4536493"/>
              <a:ext cx="4743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Automate fraud detection and identity verification without compromising user experience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7273EC-39D1-2DC0-8D63-8F1F4C11177E}"/>
                </a:ext>
              </a:extLst>
            </p:cNvPr>
            <p:cNvSpPr txBox="1"/>
            <p:nvPr/>
          </p:nvSpPr>
          <p:spPr>
            <a:xfrm>
              <a:off x="6751507" y="3244832"/>
              <a:ext cx="4743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Orchestrate approvals dynamically based on business size, industry and regulatory needs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C0A900-B5C0-39F9-053D-01540F8DFA0B}"/>
                </a:ext>
              </a:extLst>
            </p:cNvPr>
            <p:cNvSpPr txBox="1"/>
            <p:nvPr/>
          </p:nvSpPr>
          <p:spPr>
            <a:xfrm>
              <a:off x="6685918" y="1968985"/>
              <a:ext cx="4743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Reduce setup time from weeks to hours with guided digital workflows and KYC validation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15073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FEAAF-61FC-AB74-27CA-53CE070F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7479-147D-3A1B-CFB7-A333EF3FF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Industry Recognition &amp; Proven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7F2A4-8C9C-451B-B9DD-EA5D2DC777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400" y="1094570"/>
            <a:ext cx="11609197" cy="330540"/>
          </a:xfrm>
        </p:spPr>
        <p:txBody>
          <a:bodyPr/>
          <a:lstStyle/>
          <a:p>
            <a:r>
              <a:rPr lang="en-US"/>
              <a:t>Analyst Recognition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489A94-E5A6-9780-1036-DACE4F9D3F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D856DD9-43C6-924C-A493-B12499DA4DFE}" type="datetime1">
              <a:rPr lang="en-IN" smtClean="0"/>
              <a:t>16-04-2026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8B8997-6F58-77F6-C1AC-3B8E2F3DF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07216-A12F-8CFF-4961-0E4A1692A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12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EA02C7-1680-1A8D-074B-1BEE0FCDA88E}"/>
              </a:ext>
            </a:extLst>
          </p:cNvPr>
          <p:cNvGrpSpPr/>
          <p:nvPr/>
        </p:nvGrpSpPr>
        <p:grpSpPr>
          <a:xfrm>
            <a:off x="291400" y="2063401"/>
            <a:ext cx="11483210" cy="1651305"/>
            <a:chOff x="347420" y="1159239"/>
            <a:chExt cx="11483210" cy="165130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7F694C-DCAD-E1A3-07A6-FB270CBB6F50}"/>
                </a:ext>
              </a:extLst>
            </p:cNvPr>
            <p:cNvGrpSpPr/>
            <p:nvPr/>
          </p:nvGrpSpPr>
          <p:grpSpPr>
            <a:xfrm>
              <a:off x="347420" y="1159239"/>
              <a:ext cx="3489378" cy="1651305"/>
              <a:chOff x="556726" y="1124212"/>
              <a:chExt cx="3489378" cy="1651305"/>
            </a:xfrm>
          </p:grpSpPr>
          <p:sp>
            <p:nvSpPr>
              <p:cNvPr id="26" name="Shape 1">
                <a:extLst>
                  <a:ext uri="{FF2B5EF4-FFF2-40B4-BE49-F238E27FC236}">
                    <a16:creationId xmlns:a16="http://schemas.microsoft.com/office/drawing/2014/main" id="{CAC32115-A64A-F2B3-0DD1-AF6CFF6E4F9E}"/>
                  </a:ext>
                </a:extLst>
              </p:cNvPr>
              <p:cNvSpPr/>
              <p:nvPr/>
            </p:nvSpPr>
            <p:spPr>
              <a:xfrm>
                <a:off x="556726" y="1124212"/>
                <a:ext cx="3489378" cy="1651305"/>
              </a:xfrm>
              <a:prstGeom prst="roundRect">
                <a:avLst>
                  <a:gd name="adj" fmla="val 8723"/>
                </a:avLst>
              </a:prstGeom>
              <a:solidFill>
                <a:schemeClr val="bg2">
                  <a:lumMod val="90000"/>
                </a:schemeClr>
              </a:solidFill>
              <a:ln/>
            </p:spPr>
            <p:txBody>
              <a:bodyPr/>
              <a:lstStyle/>
              <a:p>
                <a:endParaRPr lang="en-US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BA4E320-D8CB-7581-7C74-4304119BF51A}"/>
                  </a:ext>
                </a:extLst>
              </p:cNvPr>
              <p:cNvGrpSpPr/>
              <p:nvPr/>
            </p:nvGrpSpPr>
            <p:grpSpPr>
              <a:xfrm>
                <a:off x="621509" y="1566564"/>
                <a:ext cx="3359811" cy="976867"/>
                <a:chOff x="1335260" y="3270763"/>
                <a:chExt cx="3359811" cy="976867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C463B75-7CD9-643B-BD79-D76B2016DA3E}"/>
                    </a:ext>
                  </a:extLst>
                </p:cNvPr>
                <p:cNvSpPr txBox="1"/>
                <p:nvPr/>
              </p:nvSpPr>
              <p:spPr>
                <a:xfrm>
                  <a:off x="1335260" y="3662855"/>
                  <a:ext cx="335981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IN" sz="1600">
                      <a:solidFill>
                        <a:schemeClr val="bg2">
                          <a:lumMod val="50000"/>
                        </a:schemeClr>
                      </a:solidFill>
                      <a:latin typeface="Segoe UI"/>
                    </a:rPr>
                    <a:t>Leader in Core Banking Modernization 2024</a:t>
                  </a:r>
                  <a:endParaRPr kumimoji="0" lang="en-IN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 Placeholder 1">
                  <a:extLst>
                    <a:ext uri="{FF2B5EF4-FFF2-40B4-BE49-F238E27FC236}">
                      <a16:creationId xmlns:a16="http://schemas.microsoft.com/office/drawing/2014/main" id="{B48D1D4D-42F6-4986-B7BE-9C09667CEB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40256" y="3270763"/>
                  <a:ext cx="2696022" cy="395562"/>
                </a:xfrm>
                <a:prstGeom prst="rect">
                  <a:avLst/>
                </a:prstGeom>
              </p:spPr>
              <p:txBody>
                <a:bodyPr vert="horz" wrap="none" lIns="0" tIns="45720" rIns="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SzPct val="70000"/>
                    <a:buFont typeface="Arial" panose="020B0604020202020204" pitchFamily="34" charset="0"/>
                    <a:buNone/>
                    <a:tabLst/>
                    <a:defRPr sz="2400" b="0" i="0" kern="1200">
                      <a:solidFill>
                        <a:schemeClr val="tx1"/>
                      </a:solidFill>
                      <a:latin typeface="+mn-lt"/>
                      <a:ea typeface="Oracle Sans" panose="020B0503020204020204" pitchFamily="34" charset="0"/>
                      <a:cs typeface="Oracle Sans" panose="020B0503020204020204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/>
                    <a:t>IDC </a:t>
                  </a:r>
                  <a:r>
                    <a:rPr lang="en-US" sz="2000" err="1"/>
                    <a:t>MarketScape</a:t>
                  </a:r>
                  <a:endParaRPr lang="en-US" sz="2000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A5D708-3344-7ABB-E828-978B6D4F78DD}"/>
                </a:ext>
              </a:extLst>
            </p:cNvPr>
            <p:cNvGrpSpPr/>
            <p:nvPr/>
          </p:nvGrpSpPr>
          <p:grpSpPr>
            <a:xfrm>
              <a:off x="4344336" y="1159239"/>
              <a:ext cx="3489378" cy="1651305"/>
              <a:chOff x="4123063" y="1141866"/>
              <a:chExt cx="3489378" cy="1651305"/>
            </a:xfrm>
          </p:grpSpPr>
          <p:sp>
            <p:nvSpPr>
              <p:cNvPr id="22" name="Shape 1">
                <a:extLst>
                  <a:ext uri="{FF2B5EF4-FFF2-40B4-BE49-F238E27FC236}">
                    <a16:creationId xmlns:a16="http://schemas.microsoft.com/office/drawing/2014/main" id="{738CF7D1-56E5-069C-3EB3-29FC9326B4E1}"/>
                  </a:ext>
                </a:extLst>
              </p:cNvPr>
              <p:cNvSpPr/>
              <p:nvPr/>
            </p:nvSpPr>
            <p:spPr>
              <a:xfrm>
                <a:off x="4123063" y="1141866"/>
                <a:ext cx="3489378" cy="1651305"/>
              </a:xfrm>
              <a:prstGeom prst="roundRect">
                <a:avLst>
                  <a:gd name="adj" fmla="val 8723"/>
                </a:avLst>
              </a:prstGeom>
              <a:solidFill>
                <a:schemeClr val="bg2">
                  <a:lumMod val="90000"/>
                </a:schemeClr>
              </a:solidFill>
              <a:ln/>
            </p:spPr>
            <p:txBody>
              <a:bodyPr/>
              <a:lstStyle/>
              <a:p>
                <a:endParaRPr lang="en-US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1F17141-A49B-D992-6AB4-556DB04C36B9}"/>
                  </a:ext>
                </a:extLst>
              </p:cNvPr>
              <p:cNvGrpSpPr/>
              <p:nvPr/>
            </p:nvGrpSpPr>
            <p:grpSpPr>
              <a:xfrm>
                <a:off x="4187847" y="1584218"/>
                <a:ext cx="3359811" cy="987975"/>
                <a:chOff x="1316129" y="3270763"/>
                <a:chExt cx="3359811" cy="987975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AD44A10-9A68-9C67-F79E-D64648179FB4}"/>
                    </a:ext>
                  </a:extLst>
                </p:cNvPr>
                <p:cNvSpPr txBox="1"/>
                <p:nvPr/>
              </p:nvSpPr>
              <p:spPr>
                <a:xfrm>
                  <a:off x="1316129" y="3673963"/>
                  <a:ext cx="335981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600">
                      <a:solidFill>
                        <a:schemeClr val="bg2">
                          <a:lumMod val="50000"/>
                        </a:schemeClr>
                      </a:solidFill>
                    </a:rPr>
                    <a:t>Strong Performer in Digital Banking Platforms</a:t>
                  </a:r>
                </a:p>
              </p:txBody>
            </p:sp>
            <p:sp>
              <p:nvSpPr>
                <p:cNvPr id="25" name="Text Placeholder 1">
                  <a:extLst>
                    <a:ext uri="{FF2B5EF4-FFF2-40B4-BE49-F238E27FC236}">
                      <a16:creationId xmlns:a16="http://schemas.microsoft.com/office/drawing/2014/main" id="{55345B47-751A-D264-74F4-0F3F919A3B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40256" y="3270763"/>
                  <a:ext cx="2774390" cy="395562"/>
                </a:xfrm>
                <a:prstGeom prst="rect">
                  <a:avLst/>
                </a:prstGeom>
              </p:spPr>
              <p:txBody>
                <a:bodyPr vert="horz" wrap="none" lIns="0" tIns="45720" rIns="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SzPct val="70000"/>
                    <a:buFont typeface="Arial" panose="020B0604020202020204" pitchFamily="34" charset="0"/>
                    <a:buNone/>
                    <a:tabLst/>
                    <a:defRPr sz="2400" b="0" i="0" kern="1200">
                      <a:solidFill>
                        <a:schemeClr val="tx1"/>
                      </a:solidFill>
                      <a:latin typeface="+mn-lt"/>
                      <a:ea typeface="Oracle Sans" panose="020B0503020204020204" pitchFamily="34" charset="0"/>
                      <a:cs typeface="Oracle Sans" panose="020B0503020204020204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/>
                    <a:t>Forrester Wave</a:t>
                  </a: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898316-D6C7-1FAB-BCA1-2841744914C4}"/>
                </a:ext>
              </a:extLst>
            </p:cNvPr>
            <p:cNvGrpSpPr/>
            <p:nvPr/>
          </p:nvGrpSpPr>
          <p:grpSpPr>
            <a:xfrm>
              <a:off x="8341252" y="1159239"/>
              <a:ext cx="3489378" cy="1651305"/>
              <a:chOff x="4103930" y="1141866"/>
              <a:chExt cx="3489378" cy="1651305"/>
            </a:xfrm>
          </p:grpSpPr>
          <p:sp>
            <p:nvSpPr>
              <p:cNvPr id="18" name="Shape 1">
                <a:extLst>
                  <a:ext uri="{FF2B5EF4-FFF2-40B4-BE49-F238E27FC236}">
                    <a16:creationId xmlns:a16="http://schemas.microsoft.com/office/drawing/2014/main" id="{28C4AB55-65A2-C1FC-A1CE-1CD16EA3BC28}"/>
                  </a:ext>
                </a:extLst>
              </p:cNvPr>
              <p:cNvSpPr/>
              <p:nvPr/>
            </p:nvSpPr>
            <p:spPr>
              <a:xfrm>
                <a:off x="4103930" y="1141866"/>
                <a:ext cx="3489378" cy="1651305"/>
              </a:xfrm>
              <a:prstGeom prst="roundRect">
                <a:avLst>
                  <a:gd name="adj" fmla="val 8723"/>
                </a:avLst>
              </a:prstGeom>
              <a:solidFill>
                <a:schemeClr val="bg2">
                  <a:lumMod val="90000"/>
                </a:schemeClr>
              </a:solidFill>
              <a:ln/>
            </p:spPr>
            <p:txBody>
              <a:bodyPr/>
              <a:lstStyle/>
              <a:p>
                <a:endParaRPr lang="en-US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8722DCD-F602-E5F5-0A7F-D91EEBDC3E56}"/>
                  </a:ext>
                </a:extLst>
              </p:cNvPr>
              <p:cNvGrpSpPr/>
              <p:nvPr/>
            </p:nvGrpSpPr>
            <p:grpSpPr>
              <a:xfrm>
                <a:off x="4339800" y="1584218"/>
                <a:ext cx="3054374" cy="976866"/>
                <a:chOff x="1468082" y="3270763"/>
                <a:chExt cx="3054374" cy="976866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EB099F-CD96-938C-4DE0-67DBF883F80E}"/>
                    </a:ext>
                  </a:extLst>
                </p:cNvPr>
                <p:cNvSpPr txBox="1"/>
                <p:nvPr/>
              </p:nvSpPr>
              <p:spPr>
                <a:xfrm>
                  <a:off x="1468082" y="3662854"/>
                  <a:ext cx="305437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600">
                      <a:solidFill>
                        <a:schemeClr val="bg2">
                          <a:lumMod val="50000"/>
                        </a:schemeClr>
                      </a:solidFill>
                    </a:rPr>
                    <a:t>Excellence in Innovation &amp; Customer Experience </a:t>
                  </a:r>
                </a:p>
              </p:txBody>
            </p:sp>
            <p:sp>
              <p:nvSpPr>
                <p:cNvPr id="21" name="Text Placeholder 1">
                  <a:extLst>
                    <a:ext uri="{FF2B5EF4-FFF2-40B4-BE49-F238E27FC236}">
                      <a16:creationId xmlns:a16="http://schemas.microsoft.com/office/drawing/2014/main" id="{D92B35C9-E89C-E7E9-4FD7-D21395B2832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40256" y="3270763"/>
                  <a:ext cx="2716259" cy="395562"/>
                </a:xfrm>
                <a:prstGeom prst="rect">
                  <a:avLst/>
                </a:prstGeom>
              </p:spPr>
              <p:txBody>
                <a:bodyPr vert="horz" wrap="none" lIns="0" tIns="45720" rIns="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SzPct val="70000"/>
                    <a:buFont typeface="Arial" panose="020B0604020202020204" pitchFamily="34" charset="0"/>
                    <a:buNone/>
                    <a:tabLst/>
                    <a:defRPr sz="2400" b="0" i="0" kern="1200">
                      <a:solidFill>
                        <a:schemeClr val="tx1"/>
                      </a:solidFill>
                      <a:latin typeface="+mn-lt"/>
                      <a:ea typeface="Oracle Sans" panose="020B0503020204020204" pitchFamily="34" charset="0"/>
                      <a:cs typeface="Oracle Sans" panose="020B0503020204020204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2000" err="1"/>
                    <a:t>Celent</a:t>
                  </a:r>
                  <a:r>
                    <a:rPr lang="en-US" sz="2000"/>
                    <a:t> Model Bank</a:t>
                  </a:r>
                </a:p>
              </p:txBody>
            </p:sp>
          </p:grp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9F2B226-32E6-0A48-F36E-DDD0B420524D}"/>
              </a:ext>
            </a:extLst>
          </p:cNvPr>
          <p:cNvSpPr txBox="1"/>
          <p:nvPr/>
        </p:nvSpPr>
        <p:spPr>
          <a:xfrm>
            <a:off x="329284" y="5146394"/>
            <a:ext cx="3489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16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Digital transformation serving 95M+ customers across 10,000+ branches with enhanced operational efficiency and customer satisfaction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07386-EC0D-52DE-D5F6-D0E36FBD74D3}"/>
              </a:ext>
            </a:extLst>
          </p:cNvPr>
          <p:cNvSpPr txBox="1"/>
          <p:nvPr/>
        </p:nvSpPr>
        <p:spPr>
          <a:xfrm>
            <a:off x="4348834" y="5146394"/>
            <a:ext cx="3359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N" sz="1600">
                <a:solidFill>
                  <a:schemeClr val="bg2">
                    <a:lumMod val="50000"/>
                  </a:schemeClr>
                </a:solidFill>
                <a:latin typeface="Segoe UI"/>
              </a:rPr>
              <a:t>Rapid deployment of trade finance platform processing $2B+ in transactions with 60% faster turnaround times</a:t>
            </a:r>
            <a:endParaRPr kumimoji="0" lang="en-IN" sz="16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10D079-4CCC-E129-38B8-20AC26BD7844}"/>
              </a:ext>
            </a:extLst>
          </p:cNvPr>
          <p:cNvSpPr txBox="1"/>
          <p:nvPr/>
        </p:nvSpPr>
        <p:spPr>
          <a:xfrm>
            <a:off x="8368384" y="5146394"/>
            <a:ext cx="33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Banking the unbanked with </a:t>
            </a:r>
            <a:r>
              <a:rPr lang="en-IN" sz="1600" dirty="0">
                <a:solidFill>
                  <a:schemeClr val="bg2">
                    <a:lumMod val="50000"/>
                  </a:schemeClr>
                </a:solidFill>
                <a:latin typeface="Segoe UI"/>
              </a:rPr>
              <a:t>100</a:t>
            </a:r>
            <a:r>
              <a:rPr kumimoji="0" lang="en-IN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M+ accounts leveraging postal network reach and mobile-first technology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E2FC25-8C2B-1B13-A341-E0D24986A6F5}"/>
              </a:ext>
            </a:extLst>
          </p:cNvPr>
          <p:cNvSpPr txBox="1">
            <a:spLocks/>
          </p:cNvSpPr>
          <p:nvPr/>
        </p:nvSpPr>
        <p:spPr>
          <a:xfrm>
            <a:off x="291400" y="4022457"/>
            <a:ext cx="11609197" cy="33054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accent1"/>
                </a:solidFill>
                <a:latin typeface="+mj-lt"/>
                <a:ea typeface="+mn-ea"/>
                <a:cs typeface="Oracle Sans" panose="020B05030202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Customer Success stories</a:t>
            </a:r>
          </a:p>
        </p:txBody>
      </p:sp>
      <p:pic>
        <p:nvPicPr>
          <p:cNvPr id="1026" name="Picture 2" descr="IDC MarketScape Names Icertis a CLM Leader for Corporate Legal Once Again |  Icertis">
            <a:extLst>
              <a:ext uri="{FF2B5EF4-FFF2-40B4-BE49-F238E27FC236}">
                <a16:creationId xmlns:a16="http://schemas.microsoft.com/office/drawing/2014/main" id="{0F0AAC93-6CD1-2DFC-96BE-4FBECEA1D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4" b="20954"/>
          <a:stretch>
            <a:fillRect/>
          </a:stretch>
        </p:blipFill>
        <p:spPr bwMode="auto">
          <a:xfrm>
            <a:off x="977862" y="1567338"/>
            <a:ext cx="2037790" cy="887230"/>
          </a:xfrm>
          <a:prstGeom prst="roundRect">
            <a:avLst>
              <a:gd name="adj" fmla="val 24663"/>
            </a:avLst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8D042A-8BE4-31AA-7D21-F2016210B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40" y="1445180"/>
            <a:ext cx="3020316" cy="123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ara Bank Logo - PNG Logo Vector Brand Downloads (SVG, EPS)">
            <a:extLst>
              <a:ext uri="{FF2B5EF4-FFF2-40B4-BE49-F238E27FC236}">
                <a16:creationId xmlns:a16="http://schemas.microsoft.com/office/drawing/2014/main" id="{10B2FF1A-4BB2-6959-BB7B-2241C7648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8" b="23118"/>
          <a:stretch>
            <a:fillRect/>
          </a:stretch>
        </p:blipFill>
        <p:spPr bwMode="auto">
          <a:xfrm>
            <a:off x="356183" y="4427553"/>
            <a:ext cx="2140356" cy="7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vent Management Companies in Dubai, UAE - Nspyr">
            <a:extLst>
              <a:ext uri="{FF2B5EF4-FFF2-40B4-BE49-F238E27FC236}">
                <a16:creationId xmlns:a16="http://schemas.microsoft.com/office/drawing/2014/main" id="{CA18D55D-B07D-B5EA-4B1F-15BD06740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29" y="4226029"/>
            <a:ext cx="2000650" cy="10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n]IPPB[:] - VV Academy">
            <a:extLst>
              <a:ext uri="{FF2B5EF4-FFF2-40B4-BE49-F238E27FC236}">
                <a16:creationId xmlns:a16="http://schemas.microsoft.com/office/drawing/2014/main" id="{88F0CECB-1FAB-9C9A-D4A9-6BEBBD33A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17" y="4167757"/>
            <a:ext cx="2356845" cy="9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6505F6-D896-D8AC-8F67-DC7B5A04BA21}"/>
              </a:ext>
            </a:extLst>
          </p:cNvPr>
          <p:cNvGrpSpPr/>
          <p:nvPr/>
        </p:nvGrpSpPr>
        <p:grpSpPr>
          <a:xfrm>
            <a:off x="9368690" y="1388411"/>
            <a:ext cx="1359197" cy="1019397"/>
            <a:chOff x="9368690" y="1388411"/>
            <a:chExt cx="1359197" cy="1019397"/>
          </a:xfrm>
        </p:grpSpPr>
        <p:pic>
          <p:nvPicPr>
            <p:cNvPr id="1036" name="Picture 12" descr="Bank Bri Wins Celent Model Bank Award">
              <a:extLst>
                <a:ext uri="{FF2B5EF4-FFF2-40B4-BE49-F238E27FC236}">
                  <a16:creationId xmlns:a16="http://schemas.microsoft.com/office/drawing/2014/main" id="{E00B58A7-E5C4-F668-2043-EA0DEC2A5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690" y="1388411"/>
              <a:ext cx="1359197" cy="1019397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677A7C-909F-B917-2970-6E6313E3393B}"/>
                </a:ext>
              </a:extLst>
            </p:cNvPr>
            <p:cNvSpPr/>
            <p:nvPr/>
          </p:nvSpPr>
          <p:spPr>
            <a:xfrm>
              <a:off x="9855808" y="2040541"/>
              <a:ext cx="240920" cy="884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419866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40A78A2-E1D7-D542-B6E9-5D8E8859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&amp; Solutions Roadmap: FY 2025 &amp; 2026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E993233-8E9A-581D-A16B-A19167E9B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401" y="1113620"/>
            <a:ext cx="11583099" cy="330540"/>
          </a:xfrm>
        </p:spPr>
        <p:txBody>
          <a:bodyPr/>
          <a:lstStyle/>
          <a:p>
            <a:r>
              <a:rPr lang="en-US" dirty="0"/>
              <a:t>Strategic feature releases aligned with market demands and emerging technology trends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012EDD-853F-0D70-45BC-D5CD0412C7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D856DD9-43C6-924C-A493-B12499DA4DFE}" type="datetime1">
              <a:rPr lang="en-IN" smtClean="0"/>
              <a:t>16-04-2026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8C552-A800-9979-7A94-1EBE19194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8DDF8-6EB0-94F2-BB59-BC03412CA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13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1AE61A-33FE-F25B-708A-26EAEC8147CF}"/>
              </a:ext>
            </a:extLst>
          </p:cNvPr>
          <p:cNvGrpSpPr/>
          <p:nvPr/>
        </p:nvGrpSpPr>
        <p:grpSpPr>
          <a:xfrm>
            <a:off x="459585" y="2780882"/>
            <a:ext cx="11529215" cy="2343987"/>
            <a:chOff x="459585" y="3379082"/>
            <a:chExt cx="11529215" cy="234398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1B9AC6E-CAFE-D749-CADD-8824E252C645}"/>
                </a:ext>
              </a:extLst>
            </p:cNvPr>
            <p:cNvGrpSpPr/>
            <p:nvPr/>
          </p:nvGrpSpPr>
          <p:grpSpPr>
            <a:xfrm>
              <a:off x="779976" y="3379082"/>
              <a:ext cx="10727192" cy="643110"/>
              <a:chOff x="243617" y="3350737"/>
              <a:chExt cx="11799911" cy="707421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09960B0-5789-8B3A-5613-FC15F89740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283" y="3425234"/>
                <a:ext cx="988343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A28B25A-11F5-76D2-F366-96359E148D02}"/>
                  </a:ext>
                </a:extLst>
              </p:cNvPr>
              <p:cNvSpPr/>
              <p:nvPr/>
            </p:nvSpPr>
            <p:spPr>
              <a:xfrm flipH="1">
                <a:off x="1079785" y="3350737"/>
                <a:ext cx="148994" cy="148994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8093826-2B40-6150-71D0-1F732C9A282C}"/>
                  </a:ext>
                </a:extLst>
              </p:cNvPr>
              <p:cNvSpPr/>
              <p:nvPr/>
            </p:nvSpPr>
            <p:spPr>
              <a:xfrm flipH="1">
                <a:off x="11022851" y="3350737"/>
                <a:ext cx="148994" cy="148994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B718F7-5D02-D277-16DB-B2EB82351B9A}"/>
                  </a:ext>
                </a:extLst>
              </p:cNvPr>
              <p:cNvSpPr txBox="1"/>
              <p:nvPr/>
            </p:nvSpPr>
            <p:spPr>
              <a:xfrm>
                <a:off x="243617" y="3658048"/>
                <a:ext cx="18213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Q1 &amp; Q2 2025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98704C-C519-771D-1A99-3651899810C5}"/>
                  </a:ext>
                </a:extLst>
              </p:cNvPr>
              <p:cNvSpPr txBox="1"/>
              <p:nvPr/>
            </p:nvSpPr>
            <p:spPr>
              <a:xfrm>
                <a:off x="10222196" y="3658048"/>
                <a:ext cx="18213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Q3 &amp; Q4 2026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3E8DD1C-27EA-D2D7-CD57-16ACAF377399}"/>
                  </a:ext>
                </a:extLst>
              </p:cNvPr>
              <p:cNvSpPr/>
              <p:nvPr/>
            </p:nvSpPr>
            <p:spPr>
              <a:xfrm flipH="1">
                <a:off x="4394140" y="3350737"/>
                <a:ext cx="148994" cy="148994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7909E64-6685-A5BB-FDE9-7394DE5A8F35}"/>
                  </a:ext>
                </a:extLst>
              </p:cNvPr>
              <p:cNvSpPr/>
              <p:nvPr/>
            </p:nvSpPr>
            <p:spPr>
              <a:xfrm flipH="1">
                <a:off x="7708495" y="3350737"/>
                <a:ext cx="148994" cy="148994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DAE2E5-EA79-4831-7F93-695A744E9416}"/>
                  </a:ext>
                </a:extLst>
              </p:cNvPr>
              <p:cNvSpPr txBox="1"/>
              <p:nvPr/>
            </p:nvSpPr>
            <p:spPr>
              <a:xfrm>
                <a:off x="3563593" y="3658048"/>
                <a:ext cx="18213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Q3 &amp; Q4 2025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9AB8AB6-F9D6-B5D1-85E9-5DBE60C55E9E}"/>
                  </a:ext>
                </a:extLst>
              </p:cNvPr>
              <p:cNvSpPr txBox="1"/>
              <p:nvPr/>
            </p:nvSpPr>
            <p:spPr>
              <a:xfrm>
                <a:off x="6869500" y="3658048"/>
                <a:ext cx="18213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Q1 &amp; Q2 2026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38B7D7-8E0F-7D6B-A436-CED1E006412C}"/>
                </a:ext>
              </a:extLst>
            </p:cNvPr>
            <p:cNvSpPr txBox="1"/>
            <p:nvPr/>
          </p:nvSpPr>
          <p:spPr>
            <a:xfrm>
              <a:off x="459585" y="4122631"/>
              <a:ext cx="26781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Virtual Accounts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Chatbots (Retail &amp; Corporate)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Credit Code Optimization &amp; Synchronization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Analytics- Customer App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84FB75-2832-2BA4-91A9-634F96C7801B}"/>
                </a:ext>
              </a:extLst>
            </p:cNvPr>
            <p:cNvSpPr txBox="1"/>
            <p:nvPr/>
          </p:nvSpPr>
          <p:spPr>
            <a:xfrm>
              <a:off x="3513069" y="4122631"/>
              <a:ext cx="267818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PFM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Family Banking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Marketplace Banking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Predictive Banking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Intelligent Advisors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Flutter- Cross-Platform Development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31F7C8-C42E-B7DC-A7A6-F79CFE1A0FA6}"/>
                </a:ext>
              </a:extLst>
            </p:cNvPr>
            <p:cNvSpPr txBox="1"/>
            <p:nvPr/>
          </p:nvSpPr>
          <p:spPr>
            <a:xfrm>
              <a:off x="6509403" y="4122631"/>
              <a:ext cx="267818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AI for Fraud Detection &amp; Security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AI for Onboarding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Security &amp; Audit Microservice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err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Cobrowsing</a:t>
              </a: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(Corporate)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Investment Banking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E3AB19-B6A4-CEA2-92DF-6C74CE9762F0}"/>
                </a:ext>
              </a:extLst>
            </p:cNvPr>
            <p:cNvSpPr txBox="1"/>
            <p:nvPr/>
          </p:nvSpPr>
          <p:spPr>
            <a:xfrm>
              <a:off x="9562887" y="4122631"/>
              <a:ext cx="24259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Trade Finance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Supply Chain Finance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Liquidity Management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Embedded Finance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Multi-language Voice Banking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26616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6C9F1-AFD5-D55D-880F-F997399EE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2AC8-1BCE-26B9-DCFE-30821151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2026 &amp; Beyond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901B9-D997-483C-0FD4-2608877561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75370-4C9A-878D-A00F-315382E1D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44FC2-AE19-7789-EDC2-CC6B9ACEF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14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29B36C-8B85-1B60-E85F-17A95E76E682}"/>
              </a:ext>
            </a:extLst>
          </p:cNvPr>
          <p:cNvGrpSpPr/>
          <p:nvPr/>
        </p:nvGrpSpPr>
        <p:grpSpPr>
          <a:xfrm>
            <a:off x="365764" y="1516968"/>
            <a:ext cx="8954504" cy="5012702"/>
            <a:chOff x="520002" y="1359003"/>
            <a:chExt cx="7775699" cy="5012702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867246F1-A4E3-0022-8971-8DA5AB5CBC9C}"/>
                </a:ext>
              </a:extLst>
            </p:cNvPr>
            <p:cNvSpPr txBox="1">
              <a:spLocks/>
            </p:cNvSpPr>
            <p:nvPr/>
          </p:nvSpPr>
          <p:spPr>
            <a:xfrm>
              <a:off x="1053619" y="1824998"/>
              <a:ext cx="5640061" cy="3955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 Placeholder 1">
              <a:extLst>
                <a:ext uri="{FF2B5EF4-FFF2-40B4-BE49-F238E27FC236}">
                  <a16:creationId xmlns:a16="http://schemas.microsoft.com/office/drawing/2014/main" id="{501F1892-0719-9F1F-21BC-11AC8F12014E}"/>
                </a:ext>
              </a:extLst>
            </p:cNvPr>
            <p:cNvSpPr txBox="1">
              <a:spLocks/>
            </p:cNvSpPr>
            <p:nvPr/>
          </p:nvSpPr>
          <p:spPr>
            <a:xfrm>
              <a:off x="1026604" y="1359003"/>
              <a:ext cx="4059682" cy="3955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Agentic AI Banking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AF79713D-0962-5978-8FE9-0DE87DF3DC69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2347669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02</a:t>
              </a:r>
            </a:p>
          </p:txBody>
        </p:sp>
        <p:sp>
          <p:nvSpPr>
            <p:cNvPr id="21" name="Text Placeholder 7">
              <a:extLst>
                <a:ext uri="{FF2B5EF4-FFF2-40B4-BE49-F238E27FC236}">
                  <a16:creationId xmlns:a16="http://schemas.microsoft.com/office/drawing/2014/main" id="{B2614918-61B7-4C5E-A7D7-B9634AAC51EB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3039811"/>
              <a:ext cx="5640061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Text Placeholder 1">
              <a:extLst>
                <a:ext uri="{FF2B5EF4-FFF2-40B4-BE49-F238E27FC236}">
                  <a16:creationId xmlns:a16="http://schemas.microsoft.com/office/drawing/2014/main" id="{7D88310E-C6A4-C830-A859-7082D2326580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2302619"/>
              <a:ext cx="4059682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Predictive Banking Intelligence</a:t>
              </a:r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F6A62DE1-3383-7C11-2B2F-6D3E2D61222C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3318576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03</a:t>
              </a: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67A1BE61-4A4B-A38B-85DC-A57A9ABD79AE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4225315"/>
              <a:ext cx="5640061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7ACA54F5-CF3E-0E39-2C69-451036AB8BB4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3286226"/>
              <a:ext cx="4059682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Cross-Platform Orchestration</a:t>
              </a: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7374747D-2EFF-E11A-ADE2-78681DE966B5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1386949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3ECBBB-19DF-D726-1B3D-8FCD9C22305C}"/>
                </a:ext>
              </a:extLst>
            </p:cNvPr>
            <p:cNvSpPr txBox="1"/>
            <p:nvPr/>
          </p:nvSpPr>
          <p:spPr>
            <a:xfrm>
              <a:off x="1067127" y="3633719"/>
              <a:ext cx="70817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Unified banking experience across mobile, web, voice, AR/VR, and emerging interfaces with seamless context switching.​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9100C8-2980-9D0F-C0D6-5F6EE09E2E4D}"/>
                </a:ext>
              </a:extLst>
            </p:cNvPr>
            <p:cNvSpPr txBox="1"/>
            <p:nvPr/>
          </p:nvSpPr>
          <p:spPr>
            <a:xfrm>
              <a:off x="1096363" y="2646768"/>
              <a:ext cx="71993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Advanced analytics predicting customer needs, market trends, and risk factors before they materialize, enabling proactive decision-making.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B71EA8-F141-33D7-6AD1-00EA918D9F7C}"/>
                </a:ext>
              </a:extLst>
            </p:cNvPr>
            <p:cNvSpPr txBox="1"/>
            <p:nvPr/>
          </p:nvSpPr>
          <p:spPr>
            <a:xfrm>
              <a:off x="1026605" y="1672943"/>
              <a:ext cx="7269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Fully autonomous AI agents managing complex banking operations, from loan origination to portfolio management, with minimal human intervention.​</a:t>
              </a:r>
            </a:p>
          </p:txBody>
        </p:sp>
        <p:sp>
          <p:nvSpPr>
            <p:cNvPr id="6" name="Text Placeholder 1">
              <a:extLst>
                <a:ext uri="{FF2B5EF4-FFF2-40B4-BE49-F238E27FC236}">
                  <a16:creationId xmlns:a16="http://schemas.microsoft.com/office/drawing/2014/main" id="{2436783D-B3CB-9A3D-66D4-5FCCCF535BDD}"/>
                </a:ext>
              </a:extLst>
            </p:cNvPr>
            <p:cNvSpPr txBox="1">
              <a:spLocks/>
            </p:cNvSpPr>
            <p:nvPr/>
          </p:nvSpPr>
          <p:spPr>
            <a:xfrm>
              <a:off x="1026604" y="4252943"/>
              <a:ext cx="4059682" cy="3955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Bank-in-a-box Evolution</a:t>
              </a:r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7FF62C6F-B8C7-FAD1-B68E-C74A86D3190C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5241609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05</a:t>
              </a:r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F138C495-C170-0A4C-942D-5BFCBEAA0AE4}"/>
                </a:ext>
              </a:extLst>
            </p:cNvPr>
            <p:cNvSpPr txBox="1">
              <a:spLocks/>
            </p:cNvSpPr>
            <p:nvPr/>
          </p:nvSpPr>
          <p:spPr>
            <a:xfrm>
              <a:off x="1139645" y="5196559"/>
              <a:ext cx="4059682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Blockchain &amp; DeFi Integration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FEF40326-9B01-84EE-81AF-4B089829AE7B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4280889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04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B4CC02-5261-9B9A-DF67-6B53DA8F112B}"/>
                </a:ext>
              </a:extLst>
            </p:cNvPr>
            <p:cNvSpPr txBox="1"/>
            <p:nvPr/>
          </p:nvSpPr>
          <p:spPr>
            <a:xfrm>
              <a:off x="1063313" y="5540708"/>
              <a:ext cx="62752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Native support for digital assets, tokenization, smart contracts, and decentralized finance protocols within traditional banking frameworks.​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C26580-C9A5-67E3-ABB8-E15AC5CA20B6}"/>
                </a:ext>
              </a:extLst>
            </p:cNvPr>
            <p:cNvSpPr txBox="1"/>
            <p:nvPr/>
          </p:nvSpPr>
          <p:spPr>
            <a:xfrm>
              <a:off x="1026605" y="4566883"/>
              <a:ext cx="72690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Complete digital bank deployment in under30 days with pre-configured compliance, licensing support, and go-to-market playbooks for global markets.​</a:t>
              </a: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5016448-792E-86D7-8D6C-F15C87153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401" y="1113620"/>
            <a:ext cx="11583099" cy="330540"/>
          </a:xfrm>
        </p:spPr>
        <p:txBody>
          <a:bodyPr/>
          <a:lstStyle/>
          <a:p>
            <a:r>
              <a:rPr lang="en-US" dirty="0"/>
              <a:t>Next-generation capabilities positioning </a:t>
            </a:r>
            <a:r>
              <a:rPr lang="en-US" dirty="0" err="1"/>
              <a:t>i</a:t>
            </a:r>
            <a:r>
              <a:rPr lang="en-US" dirty="0"/>
              <a:t>-exceed at the forefront of banking innovation</a:t>
            </a:r>
          </a:p>
        </p:txBody>
      </p:sp>
    </p:spTree>
    <p:extLst>
      <p:ext uri="{BB962C8B-B14F-4D97-AF65-F5344CB8AC3E}">
        <p14:creationId xmlns:p14="http://schemas.microsoft.com/office/powerpoint/2010/main" val="247721616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66521-360F-B9CD-C50D-85F4A1B3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</a:t>
            </a:r>
            <a:r>
              <a:rPr lang="en-US" dirty="0"/>
              <a:t>-exceed Advantage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97C84-B97F-E6F0-4C09-2CEA85AA84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590EA-F8E6-8B62-450E-7F68CD1CF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7826B-8520-8FB5-33A8-0EB279DB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15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BAB50E-3827-0C7B-66AA-7A5863E56D95}"/>
              </a:ext>
            </a:extLst>
          </p:cNvPr>
          <p:cNvCxnSpPr>
            <a:cxnSpLocks/>
          </p:cNvCxnSpPr>
          <p:nvPr/>
        </p:nvCxnSpPr>
        <p:spPr>
          <a:xfrm>
            <a:off x="1154283" y="3490072"/>
            <a:ext cx="98834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51E4C-473A-1CDF-F19D-1E992F0010DC}"/>
              </a:ext>
            </a:extLst>
          </p:cNvPr>
          <p:cNvCxnSpPr>
            <a:cxnSpLocks/>
          </p:cNvCxnSpPr>
          <p:nvPr/>
        </p:nvCxnSpPr>
        <p:spPr>
          <a:xfrm>
            <a:off x="6102927" y="1647207"/>
            <a:ext cx="0" cy="39225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6643D-10AB-1802-97D1-D555C2A758D1}"/>
              </a:ext>
            </a:extLst>
          </p:cNvPr>
          <p:cNvGrpSpPr/>
          <p:nvPr/>
        </p:nvGrpSpPr>
        <p:grpSpPr>
          <a:xfrm>
            <a:off x="1480310" y="1822845"/>
            <a:ext cx="4139425" cy="1484676"/>
            <a:chOff x="667070" y="2122670"/>
            <a:chExt cx="4139425" cy="1484676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B520F3A5-047C-3486-F25D-CF5BF586E307}"/>
                </a:ext>
              </a:extLst>
            </p:cNvPr>
            <p:cNvSpPr txBox="1">
              <a:spLocks/>
            </p:cNvSpPr>
            <p:nvPr/>
          </p:nvSpPr>
          <p:spPr>
            <a:xfrm>
              <a:off x="1468314" y="2122670"/>
              <a:ext cx="2577149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Scalable Architecture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DB53DE-9CEC-E079-7C36-44B7BAD70858}"/>
                </a:ext>
              </a:extLst>
            </p:cNvPr>
            <p:cNvSpPr txBox="1"/>
            <p:nvPr/>
          </p:nvSpPr>
          <p:spPr>
            <a:xfrm>
              <a:off x="667070" y="2530128"/>
              <a:ext cx="41394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Cloud-native microservices platform handles millions of transactions daily with auto-scaling capabilities and99.99% uptime SLA.​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BEA62F-AD4C-5449-ABF5-7679AFC7E80C}"/>
              </a:ext>
            </a:extLst>
          </p:cNvPr>
          <p:cNvGrpSpPr/>
          <p:nvPr/>
        </p:nvGrpSpPr>
        <p:grpSpPr>
          <a:xfrm>
            <a:off x="6655097" y="1819511"/>
            <a:ext cx="4139425" cy="1472780"/>
            <a:chOff x="667070" y="2134566"/>
            <a:chExt cx="4139425" cy="1472780"/>
          </a:xfrm>
        </p:grpSpPr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8C25DA4B-C9CF-736B-60BF-AA6830A2FCBD}"/>
                </a:ext>
              </a:extLst>
            </p:cNvPr>
            <p:cNvSpPr txBox="1">
              <a:spLocks/>
            </p:cNvSpPr>
            <p:nvPr/>
          </p:nvSpPr>
          <p:spPr>
            <a:xfrm>
              <a:off x="1406770" y="2134566"/>
              <a:ext cx="2577149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Enterprise Security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50D3C8-C242-AAF1-52E9-118B62272E9D}"/>
                </a:ext>
              </a:extLst>
            </p:cNvPr>
            <p:cNvSpPr txBox="1"/>
            <p:nvPr/>
          </p:nvSpPr>
          <p:spPr>
            <a:xfrm>
              <a:off x="667070" y="2530128"/>
              <a:ext cx="41394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Bank-grade security with SOC 2, PCI-DSS, ISO 27001 compliance, zero-trust architecture, and continuous threat monitoring.​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041655-9C70-EA23-7BD3-BA29877CFEAE}"/>
              </a:ext>
            </a:extLst>
          </p:cNvPr>
          <p:cNvGrpSpPr/>
          <p:nvPr/>
        </p:nvGrpSpPr>
        <p:grpSpPr>
          <a:xfrm>
            <a:off x="1558893" y="4002807"/>
            <a:ext cx="4139425" cy="1238455"/>
            <a:chOff x="667070" y="2122670"/>
            <a:chExt cx="4139425" cy="1238455"/>
          </a:xfrm>
        </p:grpSpPr>
        <p:sp>
          <p:nvSpPr>
            <p:cNvPr id="17" name="Text Placeholder 1">
              <a:extLst>
                <a:ext uri="{FF2B5EF4-FFF2-40B4-BE49-F238E27FC236}">
                  <a16:creationId xmlns:a16="http://schemas.microsoft.com/office/drawing/2014/main" id="{E07111CC-B12A-127B-617F-582A3EC4D6A7}"/>
                </a:ext>
              </a:extLst>
            </p:cNvPr>
            <p:cNvSpPr txBox="1">
              <a:spLocks/>
            </p:cNvSpPr>
            <p:nvPr/>
          </p:nvSpPr>
          <p:spPr>
            <a:xfrm>
              <a:off x="1463437" y="2122670"/>
              <a:ext cx="2577149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Global Reach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11108-DE5F-E589-9969-3275EC91DE99}"/>
                </a:ext>
              </a:extLst>
            </p:cNvPr>
            <p:cNvSpPr txBox="1"/>
            <p:nvPr/>
          </p:nvSpPr>
          <p:spPr>
            <a:xfrm>
              <a:off x="667070" y="2530128"/>
              <a:ext cx="4139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Multi-region deployment, multi-currency support, localized compliance, and 24/7 global support infrastructure.​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BDE161-5CBA-8141-6137-45D5C415082A}"/>
              </a:ext>
            </a:extLst>
          </p:cNvPr>
          <p:cNvGrpSpPr/>
          <p:nvPr/>
        </p:nvGrpSpPr>
        <p:grpSpPr>
          <a:xfrm>
            <a:off x="6681541" y="4002807"/>
            <a:ext cx="4444157" cy="1226559"/>
            <a:chOff x="630216" y="2134566"/>
            <a:chExt cx="4444157" cy="1226559"/>
          </a:xfrm>
        </p:grpSpPr>
        <p:sp>
          <p:nvSpPr>
            <p:cNvPr id="20" name="Text Placeholder 1">
              <a:extLst>
                <a:ext uri="{FF2B5EF4-FFF2-40B4-BE49-F238E27FC236}">
                  <a16:creationId xmlns:a16="http://schemas.microsoft.com/office/drawing/2014/main" id="{8256F8EC-DABD-DE74-EC98-F30202C9120E}"/>
                </a:ext>
              </a:extLst>
            </p:cNvPr>
            <p:cNvSpPr txBox="1">
              <a:spLocks/>
            </p:cNvSpPr>
            <p:nvPr/>
          </p:nvSpPr>
          <p:spPr>
            <a:xfrm>
              <a:off x="1385558" y="2134566"/>
              <a:ext cx="2577149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Future-Ready Innovation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1FEC3-6D16-A4FC-DA78-894C605B8BAE}"/>
                </a:ext>
              </a:extLst>
            </p:cNvPr>
            <p:cNvSpPr txBox="1"/>
            <p:nvPr/>
          </p:nvSpPr>
          <p:spPr>
            <a:xfrm>
              <a:off x="630216" y="2530128"/>
              <a:ext cx="4444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Continuous R&amp;D investment ensuring platform evolution with emerging technologies including AI, quantum computing, and Web3.​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9B68FE1-1700-7787-FF32-49FF462DBE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3391" y="1633828"/>
            <a:ext cx="548395" cy="5483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DD5E3D-3C05-7AEA-BE52-3B0059F8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53376" y="1665213"/>
            <a:ext cx="465158" cy="5483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3812B0-13DC-5FE4-574A-166F3D82FA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0821" y="3833798"/>
            <a:ext cx="543500" cy="543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5427D8-C65F-4702-D473-07ADD3D773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24433" y="3897053"/>
            <a:ext cx="476286" cy="4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0676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7072-1246-1DBC-0D9F-DB125D61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Differentiation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65187-4FFC-8873-9EEE-0F0CC1ECD6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401" y="1087455"/>
            <a:ext cx="11583099" cy="676063"/>
          </a:xfrm>
        </p:spPr>
        <p:txBody>
          <a:bodyPr/>
          <a:lstStyle/>
          <a:p>
            <a:r>
              <a:rPr lang="en-US" dirty="0" err="1"/>
              <a:t>i</a:t>
            </a:r>
            <a:r>
              <a:rPr lang="en-US" dirty="0"/>
              <a:t>-exceed delivers unmatched ROI through comprehensive digital banking solutions that drive revenue growth, operational efficiency, and exceptional customer experiences.​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7D219-1A87-88D8-12B7-FFC91E65AA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C99442-DD19-D142-8C24-36BE3BE55143}" type="datetime1">
              <a:rPr lang="en-IN" smtClean="0"/>
              <a:t>16-04-2026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E6EA4-CC0C-1FF6-C030-3B5660759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41D56-71CC-D716-0CF2-4250639DA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16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190207-106D-356F-E0AA-29F4274F09CA}"/>
              </a:ext>
            </a:extLst>
          </p:cNvPr>
          <p:cNvGrpSpPr/>
          <p:nvPr/>
        </p:nvGrpSpPr>
        <p:grpSpPr>
          <a:xfrm>
            <a:off x="761363" y="2445745"/>
            <a:ext cx="10835828" cy="2517896"/>
            <a:chOff x="833880" y="3456937"/>
            <a:chExt cx="10835828" cy="251789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8944AD-ACB4-171E-C1CB-2BDA466A4C29}"/>
                </a:ext>
              </a:extLst>
            </p:cNvPr>
            <p:cNvGrpSpPr/>
            <p:nvPr/>
          </p:nvGrpSpPr>
          <p:grpSpPr>
            <a:xfrm>
              <a:off x="833880" y="4773159"/>
              <a:ext cx="2563579" cy="1201674"/>
              <a:chOff x="1561870" y="3548490"/>
              <a:chExt cx="2563579" cy="120167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FBCBA8-D2A7-42AA-CB35-D02A87C631B8}"/>
                  </a:ext>
                </a:extLst>
              </p:cNvPr>
              <p:cNvSpPr txBox="1"/>
              <p:nvPr/>
            </p:nvSpPr>
            <p:spPr>
              <a:xfrm>
                <a:off x="1561870" y="3919167"/>
                <a:ext cx="25635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Compared to traditional core banking implementations​</a:t>
                </a:r>
              </a:p>
            </p:txBody>
          </p:sp>
          <p:sp>
            <p:nvSpPr>
              <p:cNvPr id="20" name="Text Placeholder 1">
                <a:extLst>
                  <a:ext uri="{FF2B5EF4-FFF2-40B4-BE49-F238E27FC236}">
                    <a16:creationId xmlns:a16="http://schemas.microsoft.com/office/drawing/2014/main" id="{65D8EFAA-EA31-1D27-DAD4-BE5C7601A1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757" y="3548490"/>
                <a:ext cx="2051805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70000"/>
                  <a:buFont typeface="Arial" panose="020B0604020202020204" pitchFamily="34" charset="0"/>
                  <a:buNone/>
                  <a:tabLst/>
                  <a:defRPr sz="2400" b="0" i="0" kern="1200">
                    <a:solidFill>
                      <a:schemeClr val="tx1"/>
                    </a:solidFill>
                    <a:latin typeface="+mn-lt"/>
                    <a:ea typeface="Oracle Sans" panose="020B0503020204020204" pitchFamily="34" charset="0"/>
                    <a:cs typeface="Oracle Sans" panose="020B05030202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Faster Time-to-Market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FC3E56-9A74-F1C1-956B-751C4B3BDF94}"/>
                </a:ext>
              </a:extLst>
            </p:cNvPr>
            <p:cNvGrpSpPr/>
            <p:nvPr/>
          </p:nvGrpSpPr>
          <p:grpSpPr>
            <a:xfrm>
              <a:off x="4996494" y="4773159"/>
              <a:ext cx="2330526" cy="955452"/>
              <a:chOff x="1772525" y="3548490"/>
              <a:chExt cx="2330526" cy="9554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D7106D-D639-30A8-0403-B233FF054F54}"/>
                  </a:ext>
                </a:extLst>
              </p:cNvPr>
              <p:cNvSpPr txBox="1"/>
              <p:nvPr/>
            </p:nvSpPr>
            <p:spPr>
              <a:xfrm>
                <a:off x="1772525" y="3919167"/>
                <a:ext cx="23305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Through automation and intelligent processing​</a:t>
                </a:r>
              </a:p>
            </p:txBody>
          </p:sp>
          <p:sp>
            <p:nvSpPr>
              <p:cNvPr id="18" name="Text Placeholder 1">
                <a:extLst>
                  <a:ext uri="{FF2B5EF4-FFF2-40B4-BE49-F238E27FC236}">
                    <a16:creationId xmlns:a16="http://schemas.microsoft.com/office/drawing/2014/main" id="{3A2B5292-4067-E71F-56B1-78C5AF7C15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1886" y="3548490"/>
                <a:ext cx="2051805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70000"/>
                  <a:buFont typeface="Arial" panose="020B0604020202020204" pitchFamily="34" charset="0"/>
                  <a:buNone/>
                  <a:tabLst/>
                  <a:defRPr sz="2400" b="0" i="0" kern="1200">
                    <a:solidFill>
                      <a:schemeClr val="tx1"/>
                    </a:solidFill>
                    <a:latin typeface="+mn-lt"/>
                    <a:ea typeface="Oracle Sans" panose="020B0503020204020204" pitchFamily="34" charset="0"/>
                    <a:cs typeface="Oracle Sans" panose="020B05030202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Operational Cost Reduced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1558D1-07DC-2602-7AF0-84797F2AACF3}"/>
                </a:ext>
              </a:extLst>
            </p:cNvPr>
            <p:cNvGrpSpPr/>
            <p:nvPr/>
          </p:nvGrpSpPr>
          <p:grpSpPr>
            <a:xfrm>
              <a:off x="8901821" y="4773159"/>
              <a:ext cx="2330526" cy="955452"/>
              <a:chOff x="1597714" y="3548490"/>
              <a:chExt cx="2330526" cy="95545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51E455-A229-EB09-7AA5-F487E5367963}"/>
                  </a:ext>
                </a:extLst>
              </p:cNvPr>
              <p:cNvSpPr txBox="1"/>
              <p:nvPr/>
            </p:nvSpPr>
            <p:spPr>
              <a:xfrm>
                <a:off x="1597714" y="3919167"/>
                <a:ext cx="23305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Across retail, corporate, and government sectors globally​</a:t>
                </a:r>
              </a:p>
            </p:txBody>
          </p:sp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4B33D04F-4EEC-359A-92D7-0DBC2E5C3D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7075" y="3548490"/>
                <a:ext cx="2051805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70000"/>
                  <a:buFont typeface="Arial" panose="020B0604020202020204" pitchFamily="34" charset="0"/>
                  <a:buNone/>
                  <a:tabLst/>
                  <a:defRPr sz="2400" b="0" i="0" kern="1200">
                    <a:solidFill>
                      <a:schemeClr val="tx1"/>
                    </a:solidFill>
                    <a:latin typeface="+mn-lt"/>
                    <a:ea typeface="Oracle Sans" panose="020B0503020204020204" pitchFamily="34" charset="0"/>
                    <a:cs typeface="Oracle Sans" panose="020B05030202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Customers Served</a:t>
                </a:r>
              </a:p>
            </p:txBody>
          </p:sp>
        </p:grpSp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4577BBEA-1FE0-0CA7-7E84-228201474279}"/>
                </a:ext>
              </a:extLst>
            </p:cNvPr>
            <p:cNvSpPr txBox="1">
              <a:spLocks/>
            </p:cNvSpPr>
            <p:nvPr/>
          </p:nvSpPr>
          <p:spPr>
            <a:xfrm>
              <a:off x="1074491" y="3773715"/>
              <a:ext cx="2169696" cy="1140127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 fontScale="925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40%</a:t>
              </a:r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2F73FBEE-1BFB-685F-E8A1-EA19C181ECB9}"/>
                </a:ext>
              </a:extLst>
            </p:cNvPr>
            <p:cNvSpPr txBox="1">
              <a:spLocks/>
            </p:cNvSpPr>
            <p:nvPr/>
          </p:nvSpPr>
          <p:spPr>
            <a:xfrm>
              <a:off x="5046869" y="3773715"/>
              <a:ext cx="2169696" cy="1140127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 fontScale="925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60%</a:t>
              </a:r>
            </a:p>
          </p:txBody>
        </p:sp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417F7E0D-A384-5EA4-1282-6CB7DF53B2E7}"/>
                </a:ext>
              </a:extLst>
            </p:cNvPr>
            <p:cNvSpPr txBox="1">
              <a:spLocks/>
            </p:cNvSpPr>
            <p:nvPr/>
          </p:nvSpPr>
          <p:spPr>
            <a:xfrm>
              <a:off x="8500421" y="3456937"/>
              <a:ext cx="3169287" cy="1456905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 fontScale="925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300M+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48729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C2BECF-36E0-92DB-62DC-F39B4064C3A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000" y="3443198"/>
            <a:ext cx="5870448" cy="2505908"/>
          </a:xfrm>
        </p:spPr>
        <p:txBody>
          <a:bodyPr/>
          <a:lstStyle/>
          <a:p>
            <a:r>
              <a:rPr lang="en-IN" dirty="0"/>
              <a:t>Across 50+ markets and 300M+ customers, </a:t>
            </a:r>
            <a:r>
              <a:rPr lang="en-IN" dirty="0" err="1"/>
              <a:t>i</a:t>
            </a:r>
            <a:r>
              <a:rPr lang="en-IN" dirty="0"/>
              <a:t>-exceed stands as a trusted partner in digital transformation. With a platform that’s secure, flexible, and relentlessly supported, we help banks reimagine what’s possible—today and tomorrow.</a:t>
            </a:r>
          </a:p>
          <a:p>
            <a:endParaRPr lang="en-US" dirty="0"/>
          </a:p>
          <a:p>
            <a:r>
              <a:rPr lang="en-US" dirty="0"/>
              <a:t>Schedule an analyst briefing or Write to us at </a:t>
            </a:r>
          </a:p>
          <a:p>
            <a:r>
              <a:rPr lang="en-US" b="1" dirty="0" err="1"/>
              <a:t>marketing@i-exceed.com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15634-D95A-F1BE-FB50-0821AA4412F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000" y="2745229"/>
            <a:ext cx="4992757" cy="539150"/>
          </a:xfrm>
        </p:spPr>
        <p:txBody>
          <a:bodyPr/>
          <a:lstStyle/>
          <a:p>
            <a:r>
              <a:rPr lang="en-IN" dirty="0" err="1"/>
              <a:t>i-exceed’s</a:t>
            </a:r>
            <a:r>
              <a:rPr lang="en-IN" dirty="0"/>
              <a:t> future-ready platform is built for what’s next.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D5A9B-C65E-E524-5921-A8FF5A8773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7508" y="1559227"/>
            <a:ext cx="5076092" cy="1133907"/>
          </a:xfrm>
        </p:spPr>
        <p:txBody>
          <a:bodyPr/>
          <a:lstStyle/>
          <a:p>
            <a:r>
              <a:rPr lang="en-US" dirty="0"/>
              <a:t>Transform your banking operations with 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356C8-280C-0CD8-63DD-9ED95C7E58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34658" y="1903640"/>
            <a:ext cx="2987038" cy="2987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3E499-294A-6CCF-27B9-B5C014C27B8F}"/>
              </a:ext>
            </a:extLst>
          </p:cNvPr>
          <p:cNvSpPr txBox="1"/>
          <p:nvPr/>
        </p:nvSpPr>
        <p:spPr>
          <a:xfrm>
            <a:off x="7522465" y="5100991"/>
            <a:ext cx="3011424" cy="37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Scan to get in touch with us</a:t>
            </a:r>
          </a:p>
        </p:txBody>
      </p:sp>
    </p:spTree>
    <p:extLst>
      <p:ext uri="{BB962C8B-B14F-4D97-AF65-F5344CB8AC3E}">
        <p14:creationId xmlns:p14="http://schemas.microsoft.com/office/powerpoint/2010/main" val="63383175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95109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927B-163C-09B4-490B-4C8DAFE5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37" y="140881"/>
            <a:ext cx="11609196" cy="676063"/>
          </a:xfrm>
        </p:spPr>
        <p:txBody>
          <a:bodyPr/>
          <a:lstStyle/>
          <a:p>
            <a:r>
              <a:rPr lang="en-US"/>
              <a:t>Company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F91CB-DE56-1285-58CD-F120CC760C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0C6C3BF-2340-2746-92FF-5CDD88FEE5E3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C661A-F3E8-888E-C6E1-8C256552D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B066E-E65B-F59D-1B73-8B720BF62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2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AFB08C-FAE2-2CD5-739C-546F2E9B259D}"/>
              </a:ext>
            </a:extLst>
          </p:cNvPr>
          <p:cNvGrpSpPr/>
          <p:nvPr/>
        </p:nvGrpSpPr>
        <p:grpSpPr>
          <a:xfrm>
            <a:off x="1766273" y="1571676"/>
            <a:ext cx="3712023" cy="1740261"/>
            <a:chOff x="8144552" y="1738307"/>
            <a:chExt cx="3712023" cy="1740261"/>
          </a:xfrm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1609230E-F897-42CA-AB74-2609969A8A72}"/>
                </a:ext>
              </a:extLst>
            </p:cNvPr>
            <p:cNvSpPr txBox="1">
              <a:spLocks/>
            </p:cNvSpPr>
            <p:nvPr/>
          </p:nvSpPr>
          <p:spPr>
            <a:xfrm>
              <a:off x="8144552" y="1738307"/>
              <a:ext cx="2377434" cy="36512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>
                  <a:solidFill>
                    <a:schemeClr val="accent1"/>
                  </a:solidFill>
                  <a:latin typeface="+mj-lt"/>
                </a:rPr>
                <a:t>Our Mission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66C3B2-2D64-D4D3-6AA2-E63F35364C85}"/>
                </a:ext>
              </a:extLst>
            </p:cNvPr>
            <p:cNvSpPr txBox="1"/>
            <p:nvPr/>
          </p:nvSpPr>
          <p:spPr>
            <a:xfrm>
              <a:off x="8144552" y="2155129"/>
              <a:ext cx="37120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Transform banking experiences through innovative digital platforms that empower financial institutions to deliver seamless, personalized services at scale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F362B3-5857-5F2E-FEA5-BA71A02E1C71}"/>
              </a:ext>
            </a:extLst>
          </p:cNvPr>
          <p:cNvGrpSpPr/>
          <p:nvPr/>
        </p:nvGrpSpPr>
        <p:grpSpPr>
          <a:xfrm>
            <a:off x="201596" y="4066681"/>
            <a:ext cx="11788809" cy="1742878"/>
            <a:chOff x="297621" y="4066681"/>
            <a:chExt cx="11788809" cy="174287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A6070CB-783E-228A-7A4D-4436EE69DBC8}"/>
                </a:ext>
              </a:extLst>
            </p:cNvPr>
            <p:cNvGrpSpPr/>
            <p:nvPr/>
          </p:nvGrpSpPr>
          <p:grpSpPr>
            <a:xfrm>
              <a:off x="297621" y="4088712"/>
              <a:ext cx="2819937" cy="1720846"/>
              <a:chOff x="710324" y="4051737"/>
              <a:chExt cx="2819937" cy="172084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3D6B55C-1100-3724-0381-3D60E649378D}"/>
                  </a:ext>
                </a:extLst>
              </p:cNvPr>
              <p:cNvGrpSpPr/>
              <p:nvPr/>
            </p:nvGrpSpPr>
            <p:grpSpPr>
              <a:xfrm>
                <a:off x="710324" y="4666636"/>
                <a:ext cx="2819937" cy="1105947"/>
                <a:chOff x="1433691" y="3548490"/>
                <a:chExt cx="2819937" cy="1619215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6AD529B-9464-95B6-DA22-EC1ED3895784}"/>
                    </a:ext>
                  </a:extLst>
                </p:cNvPr>
                <p:cNvSpPr txBox="1"/>
                <p:nvPr/>
              </p:nvSpPr>
              <p:spPr>
                <a:xfrm>
                  <a:off x="1433691" y="3951043"/>
                  <a:ext cx="2819937" cy="12166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rPr>
                    <a:t>Trusted partnerships across retail, corporate, and community banking sectors</a:t>
                  </a:r>
                </a:p>
              </p:txBody>
            </p:sp>
            <p:sp>
              <p:nvSpPr>
                <p:cNvPr id="49" name="Text Placeholder 1">
                  <a:extLst>
                    <a:ext uri="{FF2B5EF4-FFF2-40B4-BE49-F238E27FC236}">
                      <a16:creationId xmlns:a16="http://schemas.microsoft.com/office/drawing/2014/main" id="{EB7610D1-AE54-A9F7-DF4F-BDA40EC304F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17757" y="3548490"/>
                  <a:ext cx="2051805" cy="395563"/>
                </a:xfrm>
                <a:prstGeom prst="rect">
                  <a:avLst/>
                </a:prstGeom>
              </p:spPr>
              <p:txBody>
                <a:bodyPr vert="horz" wrap="none" lIns="0" tIns="45720" rIns="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SzPct val="70000"/>
                    <a:buFont typeface="Arial" panose="020B0604020202020204" pitchFamily="34" charset="0"/>
                    <a:buNone/>
                    <a:tabLst/>
                    <a:defRPr sz="2400" b="0" i="0" kern="1200">
                      <a:solidFill>
                        <a:schemeClr val="tx1"/>
                      </a:solidFill>
                      <a:latin typeface="+mn-lt"/>
                      <a:ea typeface="Oracle Sans" panose="020B0503020204020204" pitchFamily="34" charset="0"/>
                      <a:cs typeface="Oracle Sans" panose="020B0503020204020204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/>
                    <a:t>Banks</a:t>
                  </a:r>
                </a:p>
              </p:txBody>
            </p:sp>
          </p:grpSp>
          <p:sp>
            <p:nvSpPr>
              <p:cNvPr id="41" name="Text Placeholder 1">
                <a:extLst>
                  <a:ext uri="{FF2B5EF4-FFF2-40B4-BE49-F238E27FC236}">
                    <a16:creationId xmlns:a16="http://schemas.microsoft.com/office/drawing/2014/main" id="{313E6330-E2D8-E9A4-7618-81AEFF86B0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246" y="4051737"/>
                <a:ext cx="2169696" cy="778723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8000" b="1" kern="120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/>
                  <a:t>125+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5F8BE59-9BAE-C774-B0EB-896B0BC997E1}"/>
                </a:ext>
              </a:extLst>
            </p:cNvPr>
            <p:cNvGrpSpPr/>
            <p:nvPr/>
          </p:nvGrpSpPr>
          <p:grpSpPr>
            <a:xfrm>
              <a:off x="3193247" y="4088712"/>
              <a:ext cx="3101931" cy="1720847"/>
              <a:chOff x="4615415" y="4051737"/>
              <a:chExt cx="3101931" cy="17208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AFDCE48-91DF-3CCC-4044-28EC05BDFA50}"/>
                  </a:ext>
                </a:extLst>
              </p:cNvPr>
              <p:cNvGrpSpPr/>
              <p:nvPr/>
            </p:nvGrpSpPr>
            <p:grpSpPr>
              <a:xfrm>
                <a:off x="4615415" y="4666636"/>
                <a:ext cx="3101931" cy="1105948"/>
                <a:chOff x="1386823" y="3548490"/>
                <a:chExt cx="3101931" cy="1619216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E694277-8A93-46A1-6A4F-FA8EAB073460}"/>
                    </a:ext>
                  </a:extLst>
                </p:cNvPr>
                <p:cNvSpPr txBox="1"/>
                <p:nvPr/>
              </p:nvSpPr>
              <p:spPr>
                <a:xfrm>
                  <a:off x="1386823" y="3951044"/>
                  <a:ext cx="3101931" cy="12166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rPr>
                    <a:t>Global presence spanning North America, Europe, Asia-Pacific, and emerging markets</a:t>
                  </a:r>
                </a:p>
              </p:txBody>
            </p:sp>
            <p:sp>
              <p:nvSpPr>
                <p:cNvPr id="47" name="Text Placeholder 1">
                  <a:extLst>
                    <a:ext uri="{FF2B5EF4-FFF2-40B4-BE49-F238E27FC236}">
                      <a16:creationId xmlns:a16="http://schemas.microsoft.com/office/drawing/2014/main" id="{2406F223-6736-D54D-FB78-6639972C032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11886" y="3548490"/>
                  <a:ext cx="2051805" cy="395562"/>
                </a:xfrm>
                <a:prstGeom prst="rect">
                  <a:avLst/>
                </a:prstGeom>
              </p:spPr>
              <p:txBody>
                <a:bodyPr vert="horz" wrap="none" lIns="0" tIns="45720" rIns="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SzPct val="70000"/>
                    <a:buFont typeface="Arial" panose="020B0604020202020204" pitchFamily="34" charset="0"/>
                    <a:buNone/>
                    <a:tabLst/>
                    <a:defRPr sz="2400" b="0" i="0" kern="1200">
                      <a:solidFill>
                        <a:schemeClr val="tx1"/>
                      </a:solidFill>
                      <a:latin typeface="+mn-lt"/>
                      <a:ea typeface="Oracle Sans" panose="020B0503020204020204" pitchFamily="34" charset="0"/>
                      <a:cs typeface="Oracle Sans" panose="020B0503020204020204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/>
                    <a:t>Countries</a:t>
                  </a:r>
                </a:p>
              </p:txBody>
            </p:sp>
          </p:grpSp>
          <p:sp>
            <p:nvSpPr>
              <p:cNvPr id="42" name="Text Placeholder 1">
                <a:extLst>
                  <a:ext uri="{FF2B5EF4-FFF2-40B4-BE49-F238E27FC236}">
                    <a16:creationId xmlns:a16="http://schemas.microsoft.com/office/drawing/2014/main" id="{96AE18E4-A52A-4BEA-33C2-858FD4E29C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32334" y="4051737"/>
                <a:ext cx="2169696" cy="778723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8000" b="1" kern="120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/>
                  <a:t>25+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558787-40AA-FF14-A292-982BD5DF30A3}"/>
                </a:ext>
              </a:extLst>
            </p:cNvPr>
            <p:cNvGrpSpPr/>
            <p:nvPr/>
          </p:nvGrpSpPr>
          <p:grpSpPr>
            <a:xfrm>
              <a:off x="6370867" y="4088715"/>
              <a:ext cx="2819937" cy="1720841"/>
              <a:chOff x="8661739" y="4051740"/>
              <a:chExt cx="2819937" cy="1720841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EA5D7D0-C1B8-2538-97CB-F56B1012856E}"/>
                  </a:ext>
                </a:extLst>
              </p:cNvPr>
              <p:cNvGrpSpPr/>
              <p:nvPr/>
            </p:nvGrpSpPr>
            <p:grpSpPr>
              <a:xfrm>
                <a:off x="8661739" y="4666636"/>
                <a:ext cx="2819937" cy="1105945"/>
                <a:chOff x="1353009" y="3548490"/>
                <a:chExt cx="2819937" cy="1619212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BF7EFE8-FA37-35E5-E4CE-8144A94E4373}"/>
                    </a:ext>
                  </a:extLst>
                </p:cNvPr>
                <p:cNvSpPr txBox="1"/>
                <p:nvPr/>
              </p:nvSpPr>
              <p:spPr>
                <a:xfrm>
                  <a:off x="1353009" y="3951040"/>
                  <a:ext cx="2819937" cy="12166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</a:rPr>
                    <a:t>Over a decade of expertise in digital banking innovation and implementation</a:t>
                  </a:r>
                </a:p>
              </p:txBody>
            </p:sp>
            <p:sp>
              <p:nvSpPr>
                <p:cNvPr id="45" name="Text Placeholder 1">
                  <a:extLst>
                    <a:ext uri="{FF2B5EF4-FFF2-40B4-BE49-F238E27FC236}">
                      <a16:creationId xmlns:a16="http://schemas.microsoft.com/office/drawing/2014/main" id="{5C7844E0-1AAE-0FB9-E983-B7F8EEDE35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37075" y="3548490"/>
                  <a:ext cx="2051805" cy="395563"/>
                </a:xfrm>
                <a:prstGeom prst="rect">
                  <a:avLst/>
                </a:prstGeom>
              </p:spPr>
              <p:txBody>
                <a:bodyPr vert="horz" wrap="none" lIns="0" tIns="45720" rIns="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SzPct val="70000"/>
                    <a:buFont typeface="Arial" panose="020B0604020202020204" pitchFamily="34" charset="0"/>
                    <a:buNone/>
                    <a:tabLst/>
                    <a:defRPr sz="2400" b="0" i="0" kern="1200">
                      <a:solidFill>
                        <a:schemeClr val="tx1"/>
                      </a:solidFill>
                      <a:latin typeface="+mn-lt"/>
                      <a:ea typeface="Oracle Sans" panose="020B0503020204020204" pitchFamily="34" charset="0"/>
                      <a:cs typeface="Oracle Sans" panose="020B0503020204020204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/>
                    <a:t>Years of Experience</a:t>
                  </a:r>
                </a:p>
              </p:txBody>
            </p:sp>
          </p:grpSp>
          <p:sp>
            <p:nvSpPr>
              <p:cNvPr id="43" name="Text Placeholder 1">
                <a:extLst>
                  <a:ext uri="{FF2B5EF4-FFF2-40B4-BE49-F238E27FC236}">
                    <a16:creationId xmlns:a16="http://schemas.microsoft.com/office/drawing/2014/main" id="{D8460F16-FDB0-BE2F-A305-A7737B4994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7661" y="4051740"/>
                <a:ext cx="2169696" cy="77872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8000" b="1" kern="120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/>
                  <a:t>13+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10A5C73-36E9-414B-EFD5-160838F04127}"/>
                </a:ext>
              </a:extLst>
            </p:cNvPr>
            <p:cNvGrpSpPr/>
            <p:nvPr/>
          </p:nvGrpSpPr>
          <p:grpSpPr>
            <a:xfrm>
              <a:off x="9266493" y="4066681"/>
              <a:ext cx="2819937" cy="1742877"/>
              <a:chOff x="8661739" y="4029706"/>
              <a:chExt cx="2819937" cy="174287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F768B81-A36D-B7F9-4089-100F9EB4863C}"/>
                  </a:ext>
                </a:extLst>
              </p:cNvPr>
              <p:cNvGrpSpPr/>
              <p:nvPr/>
            </p:nvGrpSpPr>
            <p:grpSpPr>
              <a:xfrm>
                <a:off x="8661739" y="4666639"/>
                <a:ext cx="2819937" cy="1105944"/>
                <a:chOff x="1353009" y="3548490"/>
                <a:chExt cx="2819937" cy="1619209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9AE59E-173D-676C-A772-7E7DEFD682F6}"/>
                    </a:ext>
                  </a:extLst>
                </p:cNvPr>
                <p:cNvSpPr txBox="1"/>
                <p:nvPr/>
              </p:nvSpPr>
              <p:spPr>
                <a:xfrm>
                  <a:off x="1353009" y="3951039"/>
                  <a:ext cx="2819937" cy="121666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a typeface="+mn-lt"/>
                      <a:cs typeface="+mn-lt"/>
                    </a:rPr>
                    <a:t> Empowered by </a:t>
                  </a:r>
                  <a:r>
                    <a:rPr lang="en-US" sz="1600" err="1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a typeface="+mn-lt"/>
                      <a:cs typeface="+mn-lt"/>
                    </a:rPr>
                    <a:t>Appzillon’s</a:t>
                  </a:r>
                  <a:r>
                    <a:rPr lang="en-US" sz="160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a typeface="+mn-lt"/>
                      <a:cs typeface="+mn-lt"/>
                    </a:rPr>
                    <a:t> Low-Code and AI-Powered Solutions</a:t>
                  </a:r>
                  <a:endParaRPr lang="en-US" sz="1600">
                    <a:solidFill>
                      <a:schemeClr val="tx2">
                        <a:lumMod val="50000"/>
                        <a:lumOff val="50000"/>
                      </a:schemeClr>
                    </a:solidFill>
                    <a:cs typeface="Segoe UI"/>
                  </a:endParaRPr>
                </a:p>
              </p:txBody>
            </p:sp>
            <p:sp>
              <p:nvSpPr>
                <p:cNvPr id="20" name="Text Placeholder 1">
                  <a:extLst>
                    <a:ext uri="{FF2B5EF4-FFF2-40B4-BE49-F238E27FC236}">
                      <a16:creationId xmlns:a16="http://schemas.microsoft.com/office/drawing/2014/main" id="{6F86FD31-D64A-F12C-58A5-5A6599A2EC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37075" y="3548490"/>
                  <a:ext cx="2051805" cy="395562"/>
                </a:xfrm>
                <a:prstGeom prst="rect">
                  <a:avLst/>
                </a:prstGeom>
              </p:spPr>
              <p:txBody>
                <a:bodyPr vert="horz" wrap="none" lIns="0" tIns="45720" rIns="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200"/>
                    </a:spcAft>
                    <a:buSzPct val="70000"/>
                    <a:buFont typeface="Arial" panose="020B0604020202020204" pitchFamily="34" charset="0"/>
                    <a:buNone/>
                    <a:tabLst/>
                    <a:defRPr sz="2400" b="0" i="0" kern="1200">
                      <a:solidFill>
                        <a:schemeClr val="tx1"/>
                      </a:solidFill>
                      <a:latin typeface="+mn-lt"/>
                      <a:ea typeface="Oracle Sans" panose="020B0503020204020204" pitchFamily="34" charset="0"/>
                      <a:cs typeface="Oracle Sans" panose="020B0503020204020204" pitchFamily="34" charset="0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0" i="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00"/>
                    <a:t>Customers</a:t>
                  </a:r>
                </a:p>
              </p:txBody>
            </p:sp>
          </p:grpSp>
          <p:sp>
            <p:nvSpPr>
              <p:cNvPr id="18" name="Text Placeholder 1">
                <a:extLst>
                  <a:ext uri="{FF2B5EF4-FFF2-40B4-BE49-F238E27FC236}">
                    <a16:creationId xmlns:a16="http://schemas.microsoft.com/office/drawing/2014/main" id="{A9081233-0CE6-A2B3-EAD9-5877ABE771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37661" y="4029706"/>
                <a:ext cx="2169696" cy="77872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8000" b="1" kern="120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/>
                  <a:t>150M+</a:t>
                </a:r>
              </a:p>
            </p:txBody>
          </p:sp>
        </p:grp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A88BAFF3-27AC-D239-E9F8-79F207EA2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4" b="8590"/>
          <a:stretch>
            <a:fillRect/>
          </a:stretch>
        </p:blipFill>
        <p:spPr bwMode="auto">
          <a:xfrm>
            <a:off x="6010815" y="689760"/>
            <a:ext cx="4258277" cy="32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6904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F17D9-FA6E-301F-39CB-0F331D144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2324-D7C5-00F8-ECDB-DB5235D4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 Landscape:  Digital Banking Evolution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5764B6-DA2B-6850-E4D0-332F5868F8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1401" y="4809689"/>
            <a:ext cx="5704055" cy="1294650"/>
          </a:xfrm>
          <a:solidFill>
            <a:schemeClr val="bg2">
              <a:lumMod val="90000"/>
            </a:schemeClr>
          </a:solidFill>
        </p:spPr>
        <p:txBody>
          <a:bodyPr anchor="ctr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Legacy system modernization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Cybersecurity &amp; compliance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Customer experience differentiation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Competitive fintech disruption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D788BB-8266-D65B-95AA-244F665D8C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400" y="1110553"/>
            <a:ext cx="11609199" cy="330540"/>
          </a:xfrm>
        </p:spPr>
        <p:txBody>
          <a:bodyPr/>
          <a:lstStyle/>
          <a:p>
            <a:r>
              <a:rPr lang="en-US"/>
              <a:t>Key Trends Shaping the Industry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D0B601-A9C1-7DBC-0050-C7E54312C0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6545" y="4809688"/>
            <a:ext cx="5704053" cy="1287243"/>
          </a:xfrm>
          <a:solidFill>
            <a:schemeClr val="bg2">
              <a:lumMod val="90000"/>
            </a:schemeClr>
          </a:solidFill>
        </p:spPr>
        <p:txBody>
          <a:bodyPr anchor="ctr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Open banking API monetization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Real-time payment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Hyper-personalized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Global digital expansion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6476F-CE83-C818-C787-469D79C674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96953-0C7A-C1C8-1B84-655DD7A67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E630A-19E6-A278-1D48-21FCA2BEE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3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709D45-84E3-C440-0DD0-BA4EA91AF8D2}"/>
              </a:ext>
            </a:extLst>
          </p:cNvPr>
          <p:cNvGrpSpPr/>
          <p:nvPr/>
        </p:nvGrpSpPr>
        <p:grpSpPr>
          <a:xfrm>
            <a:off x="291400" y="1494028"/>
            <a:ext cx="11483210" cy="2648315"/>
            <a:chOff x="352043" y="3474568"/>
            <a:chExt cx="11483210" cy="264831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C2E48E1-C1E2-8567-5C13-4D317FC25088}"/>
                </a:ext>
              </a:extLst>
            </p:cNvPr>
            <p:cNvGrpSpPr/>
            <p:nvPr/>
          </p:nvGrpSpPr>
          <p:grpSpPr>
            <a:xfrm>
              <a:off x="352043" y="4043941"/>
              <a:ext cx="11483210" cy="2078942"/>
              <a:chOff x="347420" y="1159239"/>
              <a:chExt cx="11483210" cy="207894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908B7BB-81D9-3FF9-7198-2F8317B0108C}"/>
                  </a:ext>
                </a:extLst>
              </p:cNvPr>
              <p:cNvGrpSpPr/>
              <p:nvPr/>
            </p:nvGrpSpPr>
            <p:grpSpPr>
              <a:xfrm>
                <a:off x="347420" y="1159239"/>
                <a:ext cx="3489378" cy="2078942"/>
                <a:chOff x="556726" y="1124212"/>
                <a:chExt cx="3489378" cy="2078942"/>
              </a:xfrm>
            </p:grpSpPr>
            <p:sp>
              <p:nvSpPr>
                <p:cNvPr id="56" name="Shape 1">
                  <a:extLst>
                    <a:ext uri="{FF2B5EF4-FFF2-40B4-BE49-F238E27FC236}">
                      <a16:creationId xmlns:a16="http://schemas.microsoft.com/office/drawing/2014/main" id="{EB9971D7-B665-1CE2-4E04-68D2724BAEC5}"/>
                    </a:ext>
                  </a:extLst>
                </p:cNvPr>
                <p:cNvSpPr/>
                <p:nvPr/>
              </p:nvSpPr>
              <p:spPr>
                <a:xfrm>
                  <a:off x="556726" y="1124212"/>
                  <a:ext cx="3489378" cy="2078942"/>
                </a:xfrm>
                <a:prstGeom prst="roundRect">
                  <a:avLst>
                    <a:gd name="adj" fmla="val 8723"/>
                  </a:avLst>
                </a:prstGeom>
                <a:solidFill>
                  <a:schemeClr val="bg2">
                    <a:lumMod val="90000"/>
                  </a:schemeClr>
                </a:solidFill>
                <a:ln/>
              </p:spPr>
              <p:txBody>
                <a:bodyPr/>
                <a:lstStyle/>
                <a:p>
                  <a:endParaRPr lang="en-US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516C9EC-968C-AE44-3348-F2AE4D91724D}"/>
                    </a:ext>
                  </a:extLst>
                </p:cNvPr>
                <p:cNvGrpSpPr/>
                <p:nvPr/>
              </p:nvGrpSpPr>
              <p:grpSpPr>
                <a:xfrm>
                  <a:off x="621509" y="1566564"/>
                  <a:ext cx="3359811" cy="1469310"/>
                  <a:chOff x="1335260" y="3270763"/>
                  <a:chExt cx="3359811" cy="1469310"/>
                </a:xfrm>
              </p:grpSpPr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431FE098-255D-2F2C-A0CA-A8A90A0901D0}"/>
                      </a:ext>
                    </a:extLst>
                  </p:cNvPr>
                  <p:cNvSpPr txBox="1"/>
                  <p:nvPr/>
                </p:nvSpPr>
                <p:spPr>
                  <a:xfrm>
                    <a:off x="1335260" y="3662855"/>
                    <a:ext cx="3359811" cy="1077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marR="0" lvl="0" indent="-28575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IN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rPr>
                      <a:t>Banking integrated into non-financial platforms</a:t>
                    </a:r>
                  </a:p>
                  <a:p>
                    <a:pPr marL="285750" marR="0" lvl="0" indent="-28575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IN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rPr>
                      <a:t>$138B revenue potential by 2030</a:t>
                    </a:r>
                  </a:p>
                </p:txBody>
              </p:sp>
              <p:sp>
                <p:nvSpPr>
                  <p:cNvPr id="59" name="Text Placeholder 1">
                    <a:extLst>
                      <a:ext uri="{FF2B5EF4-FFF2-40B4-BE49-F238E27FC236}">
                        <a16:creationId xmlns:a16="http://schemas.microsoft.com/office/drawing/2014/main" id="{538DC14D-BA7F-B4B0-3BFD-BBBDD6AF063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640256" y="3270763"/>
                    <a:ext cx="2696022" cy="395562"/>
                  </a:xfrm>
                  <a:prstGeom prst="rect">
                    <a:avLst/>
                  </a:prstGeom>
                </p:spPr>
                <p:txBody>
                  <a:bodyPr vert="horz" wrap="none" lIns="0" tIns="45720" rIns="0" bIns="45720" rtlCol="0">
                    <a:noAutofit/>
                  </a:bodyPr>
                  <a:lstStyle>
                    <a:lvl1pPr marL="0" indent="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200"/>
                      </a:spcAft>
                      <a:buSzPct val="70000"/>
                      <a:buFont typeface="Arial" panose="020B0604020202020204" pitchFamily="34" charset="0"/>
                      <a:buNone/>
                      <a:tabLst/>
                      <a:defRPr sz="2400" b="0" i="0" kern="1200">
                        <a:solidFill>
                          <a:schemeClr val="tx1"/>
                        </a:solidFill>
                        <a:latin typeface="+mn-lt"/>
                        <a:ea typeface="Oracle Sans" panose="020B0503020204020204" pitchFamily="34" charset="0"/>
                        <a:cs typeface="Oracle Sans" panose="020B0503020204020204" pitchFamily="34" charset="0"/>
                      </a:defRPr>
                    </a:lvl1pPr>
                    <a:lvl2pPr marL="457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2000"/>
                      <a:t>Embedded Finance</a:t>
                    </a:r>
                  </a:p>
                </p:txBody>
              </p: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1843750-F0FE-81E1-D92D-D72604297D70}"/>
                  </a:ext>
                </a:extLst>
              </p:cNvPr>
              <p:cNvGrpSpPr/>
              <p:nvPr/>
            </p:nvGrpSpPr>
            <p:grpSpPr>
              <a:xfrm>
                <a:off x="4344336" y="1159239"/>
                <a:ext cx="3489378" cy="2078942"/>
                <a:chOff x="4123063" y="1141866"/>
                <a:chExt cx="3489378" cy="2078942"/>
              </a:xfrm>
            </p:grpSpPr>
            <p:sp>
              <p:nvSpPr>
                <p:cNvPr id="52" name="Shape 1">
                  <a:extLst>
                    <a:ext uri="{FF2B5EF4-FFF2-40B4-BE49-F238E27FC236}">
                      <a16:creationId xmlns:a16="http://schemas.microsoft.com/office/drawing/2014/main" id="{C5BA9601-2B80-BE19-A8F4-AA474F802641}"/>
                    </a:ext>
                  </a:extLst>
                </p:cNvPr>
                <p:cNvSpPr/>
                <p:nvPr/>
              </p:nvSpPr>
              <p:spPr>
                <a:xfrm>
                  <a:off x="4123063" y="1141866"/>
                  <a:ext cx="3489378" cy="2078942"/>
                </a:xfrm>
                <a:prstGeom prst="roundRect">
                  <a:avLst>
                    <a:gd name="adj" fmla="val 8723"/>
                  </a:avLst>
                </a:prstGeom>
                <a:solidFill>
                  <a:schemeClr val="bg2">
                    <a:lumMod val="90000"/>
                  </a:schemeClr>
                </a:solidFill>
                <a:ln/>
              </p:spPr>
              <p:txBody>
                <a:bodyPr/>
                <a:lstStyle/>
                <a:p>
                  <a:endParaRPr lang="en-US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471F77EA-3A95-A8D3-CE09-C43CAB30AF87}"/>
                    </a:ext>
                  </a:extLst>
                </p:cNvPr>
                <p:cNvGrpSpPr/>
                <p:nvPr/>
              </p:nvGrpSpPr>
              <p:grpSpPr>
                <a:xfrm>
                  <a:off x="4187847" y="1584218"/>
                  <a:ext cx="3359811" cy="1480418"/>
                  <a:chOff x="1316129" y="3270763"/>
                  <a:chExt cx="3359811" cy="1480418"/>
                </a:xfrm>
              </p:grpSpPr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F6AF6C33-1B2B-ECD2-F968-DA5F2AEA6F78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29" y="3673963"/>
                    <a:ext cx="3359811" cy="1077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IN" sz="160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Predictive analytics &amp; automation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IN" sz="1600" b="1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20–30% better fraud detection</a:t>
                    </a:r>
                    <a:endParaRPr lang="en-IN" sz="160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55" name="Text Placeholder 1">
                    <a:extLst>
                      <a:ext uri="{FF2B5EF4-FFF2-40B4-BE49-F238E27FC236}">
                        <a16:creationId xmlns:a16="http://schemas.microsoft.com/office/drawing/2014/main" id="{D26F56A3-7756-D6DC-4642-7211754DC89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640256" y="3270763"/>
                    <a:ext cx="2774390" cy="395562"/>
                  </a:xfrm>
                  <a:prstGeom prst="rect">
                    <a:avLst/>
                  </a:prstGeom>
                </p:spPr>
                <p:txBody>
                  <a:bodyPr vert="horz" wrap="none" lIns="0" tIns="45720" rIns="0" bIns="45720" rtlCol="0">
                    <a:noAutofit/>
                  </a:bodyPr>
                  <a:lstStyle>
                    <a:lvl1pPr marL="0" indent="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200"/>
                      </a:spcAft>
                      <a:buSzPct val="70000"/>
                      <a:buFont typeface="Arial" panose="020B0604020202020204" pitchFamily="34" charset="0"/>
                      <a:buNone/>
                      <a:tabLst/>
                      <a:defRPr sz="2400" b="0" i="0" kern="1200">
                        <a:solidFill>
                          <a:schemeClr val="tx1"/>
                        </a:solidFill>
                        <a:latin typeface="+mn-lt"/>
                        <a:ea typeface="Oracle Sans" panose="020B0503020204020204" pitchFamily="34" charset="0"/>
                        <a:cs typeface="Oracle Sans" panose="020B0503020204020204" pitchFamily="34" charset="0"/>
                      </a:defRPr>
                    </a:lvl1pPr>
                    <a:lvl2pPr marL="457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2000"/>
                      <a:t>AI-Powered Experience</a:t>
                    </a:r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75DF82B-B761-48C7-0F72-C99046A5BDCE}"/>
                  </a:ext>
                </a:extLst>
              </p:cNvPr>
              <p:cNvGrpSpPr/>
              <p:nvPr/>
            </p:nvGrpSpPr>
            <p:grpSpPr>
              <a:xfrm>
                <a:off x="8341252" y="1159239"/>
                <a:ext cx="3489378" cy="2078942"/>
                <a:chOff x="4103930" y="1141866"/>
                <a:chExt cx="3489378" cy="2078942"/>
              </a:xfrm>
            </p:grpSpPr>
            <p:sp>
              <p:nvSpPr>
                <p:cNvPr id="48" name="Shape 1">
                  <a:extLst>
                    <a:ext uri="{FF2B5EF4-FFF2-40B4-BE49-F238E27FC236}">
                      <a16:creationId xmlns:a16="http://schemas.microsoft.com/office/drawing/2014/main" id="{16F20C82-DF1F-4612-EE42-6A8089CC752D}"/>
                    </a:ext>
                  </a:extLst>
                </p:cNvPr>
                <p:cNvSpPr/>
                <p:nvPr/>
              </p:nvSpPr>
              <p:spPr>
                <a:xfrm>
                  <a:off x="4103930" y="1141866"/>
                  <a:ext cx="3489378" cy="2078942"/>
                </a:xfrm>
                <a:prstGeom prst="roundRect">
                  <a:avLst>
                    <a:gd name="adj" fmla="val 8723"/>
                  </a:avLst>
                </a:prstGeom>
                <a:solidFill>
                  <a:schemeClr val="bg2">
                    <a:lumMod val="90000"/>
                  </a:schemeClr>
                </a:solidFill>
                <a:ln/>
              </p:spPr>
              <p:txBody>
                <a:bodyPr/>
                <a:lstStyle/>
                <a:p>
                  <a:endParaRPr lang="en-US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B2D29517-A27C-9C40-E3C7-637C37FBF687}"/>
                    </a:ext>
                  </a:extLst>
                </p:cNvPr>
                <p:cNvGrpSpPr/>
                <p:nvPr/>
              </p:nvGrpSpPr>
              <p:grpSpPr>
                <a:xfrm>
                  <a:off x="4342916" y="1584218"/>
                  <a:ext cx="3054374" cy="1165222"/>
                  <a:chOff x="1471198" y="3270763"/>
                  <a:chExt cx="3054374" cy="1165222"/>
                </a:xfrm>
              </p:grpSpPr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1F9B4E1-A9EB-89E4-2951-9FF7DDDC43BF}"/>
                      </a:ext>
                    </a:extLst>
                  </p:cNvPr>
                  <p:cNvSpPr txBox="1"/>
                  <p:nvPr/>
                </p:nvSpPr>
                <p:spPr>
                  <a:xfrm>
                    <a:off x="1471198" y="3851210"/>
                    <a:ext cx="3054374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IN" sz="160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Rapid app development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IN" sz="1600" b="1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70% faster time-to-market</a:t>
                    </a:r>
                    <a:endParaRPr lang="en-IN" sz="160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51" name="Text Placeholder 1">
                    <a:extLst>
                      <a:ext uri="{FF2B5EF4-FFF2-40B4-BE49-F238E27FC236}">
                        <a16:creationId xmlns:a16="http://schemas.microsoft.com/office/drawing/2014/main" id="{3493388F-0E65-50F5-8D9F-7ACE11BF457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640256" y="3270763"/>
                    <a:ext cx="2716259" cy="395562"/>
                  </a:xfrm>
                  <a:prstGeom prst="rect">
                    <a:avLst/>
                  </a:prstGeom>
                </p:spPr>
                <p:txBody>
                  <a:bodyPr vert="horz" wrap="none" lIns="0" tIns="45720" rIns="0" bIns="45720" rtlCol="0">
                    <a:noAutofit/>
                  </a:bodyPr>
                  <a:lstStyle>
                    <a:lvl1pPr marL="0" indent="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200"/>
                      </a:spcAft>
                      <a:buSzPct val="70000"/>
                      <a:buFont typeface="Arial" panose="020B0604020202020204" pitchFamily="34" charset="0"/>
                      <a:buNone/>
                      <a:tabLst/>
                      <a:defRPr sz="2400" b="0" i="0" kern="1200">
                        <a:solidFill>
                          <a:schemeClr val="tx1"/>
                        </a:solidFill>
                        <a:latin typeface="+mn-lt"/>
                        <a:ea typeface="Oracle Sans" panose="020B0503020204020204" pitchFamily="34" charset="0"/>
                        <a:cs typeface="Oracle Sans" panose="020B0503020204020204" pitchFamily="34" charset="0"/>
                      </a:defRPr>
                    </a:lvl1pPr>
                    <a:lvl2pPr marL="457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2000"/>
                      <a:t>Low-Code Platform</a:t>
                    </a:r>
                  </a:p>
                </p:txBody>
              </p:sp>
            </p:grpSp>
          </p:grp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E462FF7-6816-95CE-4431-EACC664B1155}"/>
                </a:ext>
              </a:extLst>
            </p:cNvPr>
            <p:cNvSpPr/>
            <p:nvPr/>
          </p:nvSpPr>
          <p:spPr>
            <a:xfrm>
              <a:off x="1619140" y="3474568"/>
              <a:ext cx="961465" cy="96146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75648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ABCEEB8-39E0-3C3D-9E20-50A7425801E2}"/>
                </a:ext>
              </a:extLst>
            </p:cNvPr>
            <p:cNvSpPr/>
            <p:nvPr/>
          </p:nvSpPr>
          <p:spPr>
            <a:xfrm>
              <a:off x="5612916" y="3474568"/>
              <a:ext cx="961465" cy="96146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75648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8B2362E-0EC8-95FA-B2E6-A41835BF3899}"/>
                </a:ext>
              </a:extLst>
            </p:cNvPr>
            <p:cNvSpPr/>
            <p:nvPr/>
          </p:nvSpPr>
          <p:spPr>
            <a:xfrm>
              <a:off x="9633587" y="3474568"/>
              <a:ext cx="961465" cy="96146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75648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FBFF59D-5218-931F-111C-3C04677258E9}"/>
              </a:ext>
            </a:extLst>
          </p:cNvPr>
          <p:cNvSpPr txBox="1">
            <a:spLocks/>
          </p:cNvSpPr>
          <p:nvPr/>
        </p:nvSpPr>
        <p:spPr>
          <a:xfrm>
            <a:off x="291400" y="4389579"/>
            <a:ext cx="5704056" cy="3305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accent1"/>
                </a:solidFill>
                <a:latin typeface="+mj-lt"/>
                <a:ea typeface="+mn-ea"/>
                <a:cs typeface="Oracle Sans" panose="020B05030202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Challenges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EB17E9B-1687-87E3-38ED-A55A1D153C71}"/>
              </a:ext>
            </a:extLst>
          </p:cNvPr>
          <p:cNvSpPr txBox="1">
            <a:spLocks/>
          </p:cNvSpPr>
          <p:nvPr/>
        </p:nvSpPr>
        <p:spPr>
          <a:xfrm>
            <a:off x="6196441" y="4389579"/>
            <a:ext cx="5704056" cy="3305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accent1"/>
                </a:solidFill>
                <a:latin typeface="+mj-lt"/>
                <a:ea typeface="+mn-ea"/>
                <a:cs typeface="Oracle Sans" panose="020B05030202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Learnings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6ABF80-9714-EEBD-7F4F-BCEDF3EF41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1528" y="1649874"/>
            <a:ext cx="651710" cy="673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66D915-E976-2EFE-29BB-1A7EF6E7CB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9890" y="1718907"/>
            <a:ext cx="603030" cy="535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5B295-7A68-F844-6F20-501572DF8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1787" y="1685978"/>
            <a:ext cx="595493" cy="6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2157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C840-D5F2-51C4-26AC-F830E321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Appzillon Solutions Overview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6A457A-A8CB-DE30-CA99-B1F2B9093027}"/>
              </a:ext>
            </a:extLst>
          </p:cNvPr>
          <p:cNvSpPr txBox="1"/>
          <p:nvPr/>
        </p:nvSpPr>
        <p:spPr>
          <a:xfrm>
            <a:off x="16029709" y="554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D45C6323-38EA-909F-07B2-050FB1FB2D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DF61A3B-A845-E141-8D3C-591B1F9BEFD5}" type="datetime1">
              <a:rPr lang="en-IN" smtClean="0"/>
              <a:t>16-04-2026</a:t>
            </a:fld>
            <a:endParaRPr lang="en-US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EF802235-8DF9-B9B6-ADB0-D24C95AC7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895D5C5-9E7E-F445-37FA-5A8209F9E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4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364143-F9C6-3CE6-ADED-0B61D72DF4FD}"/>
              </a:ext>
            </a:extLst>
          </p:cNvPr>
          <p:cNvGrpSpPr/>
          <p:nvPr/>
        </p:nvGrpSpPr>
        <p:grpSpPr>
          <a:xfrm>
            <a:off x="520002" y="1039158"/>
            <a:ext cx="6281738" cy="5312552"/>
            <a:chOff x="520002" y="1359003"/>
            <a:chExt cx="6281738" cy="53125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6AB3EB-CD7C-4AF7-2488-19EB2174DB21}"/>
                </a:ext>
              </a:extLst>
            </p:cNvPr>
            <p:cNvGrpSpPr/>
            <p:nvPr/>
          </p:nvGrpSpPr>
          <p:grpSpPr>
            <a:xfrm>
              <a:off x="520002" y="1359003"/>
              <a:ext cx="6281738" cy="3968130"/>
              <a:chOff x="6209601" y="1655045"/>
              <a:chExt cx="5906199" cy="3968130"/>
            </a:xfrm>
          </p:grpSpPr>
          <p:sp>
            <p:nvSpPr>
              <p:cNvPr id="6" name="Text Placeholder 7">
                <a:extLst>
                  <a:ext uri="{FF2B5EF4-FFF2-40B4-BE49-F238E27FC236}">
                    <a16:creationId xmlns:a16="http://schemas.microsoft.com/office/drawing/2014/main" id="{8C53A3ED-4C73-47B2-20BF-594C5585B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1317" y="2121040"/>
                <a:ext cx="5302883" cy="39556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endPara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" name="Text Placeholder 1">
                <a:extLst>
                  <a:ext uri="{FF2B5EF4-FFF2-40B4-BE49-F238E27FC236}">
                    <a16:creationId xmlns:a16="http://schemas.microsoft.com/office/drawing/2014/main" id="{AC943051-3BC4-50FD-0150-2E21FAC8C8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5917" y="1655045"/>
                <a:ext cx="3816983" cy="39556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/>
                  <a:t>Infrastructure Layer</a:t>
                </a:r>
              </a:p>
            </p:txBody>
          </p:sp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A946AABE-E307-EFCE-59FF-2500A2FA58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9601" y="2824595"/>
                <a:ext cx="439953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/>
                  <a:t>02</a:t>
                </a:r>
              </a:p>
            </p:txBody>
          </p:sp>
          <p:sp>
            <p:nvSpPr>
              <p:cNvPr id="9" name="Text Placeholder 7">
                <a:extLst>
                  <a:ext uri="{FF2B5EF4-FFF2-40B4-BE49-F238E27FC236}">
                    <a16:creationId xmlns:a16="http://schemas.microsoft.com/office/drawing/2014/main" id="{E172454D-9E87-AB4E-911C-2A62514CB4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2917" y="3335853"/>
                <a:ext cx="5302883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70000"/>
                  <a:buFont typeface="Arial" panose="020B0604020202020204" pitchFamily="34" charset="0"/>
                  <a:buNone/>
                  <a:tabLst/>
                  <a:defRPr sz="2400" b="0" i="0" kern="1200">
                    <a:solidFill>
                      <a:schemeClr val="tx1"/>
                    </a:solidFill>
                    <a:latin typeface="+mn-lt"/>
                    <a:ea typeface="Oracle Sans" panose="020B0503020204020204" pitchFamily="34" charset="0"/>
                    <a:cs typeface="Oracle Sans" panose="020B05030202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" name="Text Placeholder 1">
                <a:extLst>
                  <a:ext uri="{FF2B5EF4-FFF2-40B4-BE49-F238E27FC236}">
                    <a16:creationId xmlns:a16="http://schemas.microsoft.com/office/drawing/2014/main" id="{EBC21BEF-F326-F0BB-E16D-5CABDB2808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2917" y="2779545"/>
                <a:ext cx="3816983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70000"/>
                  <a:buFont typeface="Arial" panose="020B0604020202020204" pitchFamily="34" charset="0"/>
                  <a:buNone/>
                  <a:tabLst/>
                  <a:defRPr sz="2400" b="0" i="0" kern="1200">
                    <a:solidFill>
                      <a:schemeClr val="tx1"/>
                    </a:solidFill>
                    <a:latin typeface="+mn-lt"/>
                    <a:ea typeface="Oracle Sans" panose="020B0503020204020204" pitchFamily="34" charset="0"/>
                    <a:cs typeface="Oracle Sans" panose="020B05030202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/>
                  <a:t>Banking Modules</a:t>
                </a:r>
              </a:p>
            </p:txBody>
          </p:sp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EB6BD1E8-6C5E-EA87-8DAF-4DDB6C01B6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9601" y="4230814"/>
                <a:ext cx="439953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/>
                  <a:t>03</a:t>
                </a:r>
              </a:p>
            </p:txBody>
          </p:sp>
          <p:sp>
            <p:nvSpPr>
              <p:cNvPr id="12" name="Text Placeholder 7">
                <a:extLst>
                  <a:ext uri="{FF2B5EF4-FFF2-40B4-BE49-F238E27FC236}">
                    <a16:creationId xmlns:a16="http://schemas.microsoft.com/office/drawing/2014/main" id="{547AF7F2-1E7F-0FFB-0883-60B4071C07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2917" y="4521357"/>
                <a:ext cx="5302883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70000"/>
                  <a:buFont typeface="Arial" panose="020B0604020202020204" pitchFamily="34" charset="0"/>
                  <a:buNone/>
                  <a:tabLst/>
                  <a:defRPr sz="2400" b="0" i="0" kern="1200">
                    <a:solidFill>
                      <a:schemeClr val="tx1"/>
                    </a:solidFill>
                    <a:latin typeface="+mn-lt"/>
                    <a:ea typeface="Oracle Sans" panose="020B0503020204020204" pitchFamily="34" charset="0"/>
                    <a:cs typeface="Oracle Sans" panose="020B05030202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" name="Text Placeholder 1">
                <a:extLst>
                  <a:ext uri="{FF2B5EF4-FFF2-40B4-BE49-F238E27FC236}">
                    <a16:creationId xmlns:a16="http://schemas.microsoft.com/office/drawing/2014/main" id="{5766C7C5-F2F9-18F5-5230-5C34FA7EE2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2917" y="4198464"/>
                <a:ext cx="3816983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70000"/>
                  <a:buFont typeface="Arial" panose="020B0604020202020204" pitchFamily="34" charset="0"/>
                  <a:buNone/>
                  <a:tabLst/>
                  <a:defRPr sz="2400" b="0" i="0" kern="1200">
                    <a:solidFill>
                      <a:schemeClr val="tx1"/>
                    </a:solidFill>
                    <a:latin typeface="+mn-lt"/>
                    <a:ea typeface="Oracle Sans" panose="020B0503020204020204" pitchFamily="34" charset="0"/>
                    <a:cs typeface="Oracle Sans" panose="020B0503020204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/>
                  <a:t>Digital Experience Layer</a:t>
                </a:r>
              </a:p>
            </p:txBody>
          </p:sp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DC6810E6-960B-917E-EBCB-6EA47AA7AA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9601" y="1682991"/>
                <a:ext cx="439953" cy="395562"/>
              </a:xfrm>
              <a:prstGeom prst="rect">
                <a:avLst/>
              </a:prstGeom>
            </p:spPr>
            <p:txBody>
              <a:bodyPr vert="horz" wrap="none" lIns="0" tIns="45720" rIns="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/>
                  <a:t>01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8B46122-BCDD-627E-DC1A-D205621CDFE1}"/>
                  </a:ext>
                </a:extLst>
              </p:cNvPr>
              <p:cNvSpPr txBox="1"/>
              <p:nvPr/>
            </p:nvSpPr>
            <p:spPr>
              <a:xfrm>
                <a:off x="6724018" y="4545957"/>
                <a:ext cx="43039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Low-code development environment enabling rapid creation of personalized journeys. Unified data layer ensures consistent experiences across all touchpoints.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DF65C1-DCD4-75CF-D845-2C51EE2A40B4}"/>
                  </a:ext>
                </a:extLst>
              </p:cNvPr>
              <p:cNvSpPr txBox="1"/>
              <p:nvPr/>
            </p:nvSpPr>
            <p:spPr>
              <a:xfrm>
                <a:off x="6751507" y="3123694"/>
                <a:ext cx="43039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Core banking integration, payment processing, account management, and transaction engines. Pre-built APIs and microservices to connect with core systems accelerate implementation 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8AC1B2-14D6-B22A-1CFA-FBCE55FBF0C2}"/>
                  </a:ext>
                </a:extLst>
              </p:cNvPr>
              <p:cNvSpPr txBox="1"/>
              <p:nvPr/>
            </p:nvSpPr>
            <p:spPr>
              <a:xfrm>
                <a:off x="6707962" y="1968985"/>
                <a:ext cx="43039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Cloud-native with enterprise security, scalability and compliance built in. Supports hybrid and multi-cloud deployments</a:t>
                </a:r>
              </a:p>
            </p:txBody>
          </p:sp>
        </p:grpSp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64DAFD34-4C37-4DC7-FCE2-ED9772D21580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5279194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04</a:t>
              </a:r>
            </a:p>
          </p:txBody>
        </p:sp>
        <p:sp>
          <p:nvSpPr>
            <p:cNvPr id="4" name="Text Placeholder 1">
              <a:extLst>
                <a:ext uri="{FF2B5EF4-FFF2-40B4-BE49-F238E27FC236}">
                  <a16:creationId xmlns:a16="http://schemas.microsoft.com/office/drawing/2014/main" id="{440A26B0-BFB2-6CD4-398B-8B85027818A1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5246844"/>
              <a:ext cx="4059681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Channel Delivery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997D50-67A6-95E0-5705-6EEF365CA507}"/>
                </a:ext>
              </a:extLst>
            </p:cNvPr>
            <p:cNvSpPr txBox="1"/>
            <p:nvPr/>
          </p:nvSpPr>
          <p:spPr>
            <a:xfrm>
              <a:off x="1067127" y="5594337"/>
              <a:ext cx="45776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Omnichannel deployment across mobile, web, voice, wearables and emerging interfaces. Single codebase powers all channels with device-optimized experience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E4F8BE-5545-5435-87F6-2ABE35673C5F}"/>
              </a:ext>
            </a:extLst>
          </p:cNvPr>
          <p:cNvGrpSpPr/>
          <p:nvPr/>
        </p:nvGrpSpPr>
        <p:grpSpPr>
          <a:xfrm>
            <a:off x="5826645" y="1905501"/>
            <a:ext cx="6259847" cy="3120451"/>
            <a:chOff x="3321437" y="2414249"/>
            <a:chExt cx="7937316" cy="394843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33A360-D1C5-C30F-B8A1-4E974F96F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1210" y="2578269"/>
              <a:ext cx="2979342" cy="3459924"/>
            </a:xfrm>
            <a:prstGeom prst="rect">
              <a:avLst/>
            </a:prstGeom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14F5694-A8E1-EC75-B00A-1CB6DF226BAA}"/>
                </a:ext>
              </a:extLst>
            </p:cNvPr>
            <p:cNvSpPr/>
            <p:nvPr/>
          </p:nvSpPr>
          <p:spPr>
            <a:xfrm>
              <a:off x="8867030" y="3974288"/>
              <a:ext cx="2391723" cy="1312500"/>
            </a:xfrm>
            <a:prstGeom prst="roundRect">
              <a:avLst/>
            </a:prstGeom>
            <a:solidFill>
              <a:srgbClr val="FFB4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>
                  <a:solidFill>
                    <a:schemeClr val="bg2">
                      <a:lumMod val="50000"/>
                    </a:schemeClr>
                  </a:solidFill>
                  <a:latin typeface=""/>
                  <a:ea typeface="Funnel Sans" pitchFamily="34" charset="-122"/>
                  <a:cs typeface="Arial" panose="020B0604020202020204" pitchFamily="34" charset="0"/>
                </a:rPr>
                <a:t>Data Layer 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Secure data exchange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User-driven access controls 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Cross-sector financial insights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C69B8D6-44B4-D6EC-9D30-0E68C5054A73}"/>
                </a:ext>
              </a:extLst>
            </p:cNvPr>
            <p:cNvSpPr/>
            <p:nvPr/>
          </p:nvSpPr>
          <p:spPr>
            <a:xfrm>
              <a:off x="3361926" y="5209951"/>
              <a:ext cx="2357679" cy="1152730"/>
            </a:xfrm>
            <a:prstGeom prst="roundRect">
              <a:avLst/>
            </a:prstGeom>
            <a:solidFill>
              <a:srgbClr val="DB88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>
                  <a:solidFill>
                    <a:schemeClr val="bg2">
                      <a:lumMod val="90000"/>
                    </a:schemeClr>
                  </a:solidFill>
                  <a:latin typeface=""/>
                  <a:ea typeface="Funnel Sans" pitchFamily="34" charset="-122"/>
                  <a:cs typeface="Arial" panose="020B0604020202020204" pitchFamily="34" charset="0"/>
                </a:rPr>
                <a:t>Services Layer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90000"/>
                    </a:schemeClr>
                  </a:solidFill>
                  <a:latin typeface=""/>
                  <a:cs typeface="Arial" panose="020B0604020202020204" pitchFamily="34" charset="0"/>
                </a:rPr>
                <a:t>Personalized solutions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90000"/>
                    </a:schemeClr>
                  </a:solidFill>
                  <a:latin typeface=""/>
                  <a:cs typeface="Arial" panose="020B0604020202020204" pitchFamily="34" charset="0"/>
                </a:rPr>
                <a:t>Cross-platform accessibility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90000"/>
                    </a:schemeClr>
                  </a:solidFill>
                  <a:latin typeface=""/>
                  <a:cs typeface="Arial" panose="020B0604020202020204" pitchFamily="34" charset="0"/>
                </a:rPr>
                <a:t>Expanded reach globally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86E5428-407A-7805-4A1B-C87422290233}"/>
                </a:ext>
              </a:extLst>
            </p:cNvPr>
            <p:cNvSpPr/>
            <p:nvPr/>
          </p:nvSpPr>
          <p:spPr>
            <a:xfrm>
              <a:off x="3321437" y="3517431"/>
              <a:ext cx="2157886" cy="1192276"/>
            </a:xfrm>
            <a:prstGeom prst="roundRect">
              <a:avLst/>
            </a:prstGeom>
            <a:solidFill>
              <a:srgbClr val="FBC9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>
                  <a:solidFill>
                    <a:schemeClr val="bg2">
                      <a:lumMod val="50000"/>
                    </a:schemeClr>
                  </a:solidFill>
                  <a:latin typeface=""/>
                  <a:ea typeface="Funnel Sans" pitchFamily="34" charset="-122"/>
                  <a:cs typeface="Arial" panose="020B0604020202020204" pitchFamily="34" charset="0"/>
                </a:rPr>
                <a:t>Payments Layer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Real-time transactions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Low-cost, inclusive payments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Embedded finance solutions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9805DE5-F41D-6A2E-39F1-C9B1FD967D64}"/>
                </a:ext>
              </a:extLst>
            </p:cNvPr>
            <p:cNvSpPr/>
            <p:nvPr/>
          </p:nvSpPr>
          <p:spPr>
            <a:xfrm>
              <a:off x="8867031" y="2414249"/>
              <a:ext cx="2156013" cy="1207969"/>
            </a:xfrm>
            <a:prstGeom prst="roundRect">
              <a:avLst/>
            </a:prstGeom>
            <a:solidFill>
              <a:srgbClr val="FCD6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>
                  <a:solidFill>
                    <a:schemeClr val="bg2">
                      <a:lumMod val="50000"/>
                    </a:schemeClr>
                  </a:solidFill>
                  <a:latin typeface=""/>
                  <a:ea typeface="Funnel Sans" pitchFamily="34" charset="-122"/>
                  <a:cs typeface="Arial" panose="020B0604020202020204" pitchFamily="34" charset="0"/>
                </a:rPr>
                <a:t>Identity Layer 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Universal ID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Paperless verification</a:t>
              </a:r>
            </a:p>
            <a:p>
              <a:pPr marL="142869" indent="-142869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bg2">
                      <a:lumMod val="50000"/>
                    </a:schemeClr>
                  </a:solidFill>
                  <a:latin typeface=""/>
                  <a:cs typeface="Arial" panose="020B0604020202020204" pitchFamily="34" charset="0"/>
                </a:rPr>
                <a:t>Secure document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82628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9B420-3892-632A-F867-B789B098D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205DC-CF2D-FBA8-5105-B22EF9F5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Appzillon Solution Map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D7E56D-26FA-F5DD-FCDD-B42361627BBA}"/>
              </a:ext>
            </a:extLst>
          </p:cNvPr>
          <p:cNvSpPr txBox="1"/>
          <p:nvPr/>
        </p:nvSpPr>
        <p:spPr>
          <a:xfrm>
            <a:off x="16029709" y="554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B2408C1D-CFE7-572F-86DE-FE0416A03C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DF61A3B-A845-E141-8D3C-591B1F9BEFD5}" type="datetime1">
              <a:rPr lang="en-IN" smtClean="0"/>
              <a:t>16-04-2026</a:t>
            </a:fld>
            <a:endParaRPr lang="en-US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6E9788CF-5708-5DA0-709D-4EA06A3AA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</a:t>
            </a:r>
            <a:r>
              <a:rPr lang="en-US" err="1"/>
              <a:t>i</a:t>
            </a:r>
            <a:r>
              <a:rPr lang="en-US"/>
              <a:t>-exceed and/or its affiliates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4A447147-51C4-3F96-75AC-A03785020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5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8811F78-FB46-0900-591F-2F6BC253744E}"/>
              </a:ext>
            </a:extLst>
          </p:cNvPr>
          <p:cNvSpPr txBox="1">
            <a:spLocks/>
          </p:cNvSpPr>
          <p:nvPr/>
        </p:nvSpPr>
        <p:spPr>
          <a:xfrm>
            <a:off x="198399" y="1209043"/>
            <a:ext cx="11993601" cy="6760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000">
                <a:solidFill>
                  <a:schemeClr val="accent1"/>
                </a:solidFill>
                <a:latin typeface="+mj-lt"/>
              </a:rPr>
              <a:t>Comprehensive capabilities spanning retail, corporate, AI-driven intelligence and open banking ecosystems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255175-4B70-71D6-E71F-3E84F64C6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68" y="2017716"/>
            <a:ext cx="10345064" cy="39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0007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BA90-EAC1-B38F-5CAA-51C213DE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Retail Banking Solutions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86C65-31BB-C2FF-1375-07F66C4DFA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08C68-2C81-ECC0-5B21-00B8FA17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A75BD-5DE3-2B0F-67A3-8E4995E61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6</a:t>
            </a:fld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6F9B2463-1136-3E43-9228-7703B26F7393}"/>
              </a:ext>
            </a:extLst>
          </p:cNvPr>
          <p:cNvSpPr txBox="1">
            <a:spLocks/>
          </p:cNvSpPr>
          <p:nvPr/>
        </p:nvSpPr>
        <p:spPr>
          <a:xfrm>
            <a:off x="7787909" y="1952793"/>
            <a:ext cx="4059681" cy="27403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Personal Finance Management</a:t>
            </a:r>
          </a:p>
          <a:p>
            <a:r>
              <a:rPr lang="en-US" sz="2000"/>
              <a:t>Family Banking</a:t>
            </a:r>
          </a:p>
          <a:p>
            <a:r>
              <a:rPr lang="en-US" sz="2000"/>
              <a:t>Predictive Banking</a:t>
            </a:r>
          </a:p>
          <a:p>
            <a:r>
              <a:rPr lang="en-US" sz="2000"/>
              <a:t>Voice Banking</a:t>
            </a:r>
          </a:p>
          <a:p>
            <a:r>
              <a:rPr lang="en-US" sz="2000"/>
              <a:t>Wearable Integration</a:t>
            </a:r>
          </a:p>
          <a:p>
            <a:r>
              <a:rPr lang="en-US" sz="2000"/>
              <a:t>Digital Wallets</a:t>
            </a:r>
          </a:p>
          <a:p>
            <a:r>
              <a:rPr lang="en-US" sz="2000"/>
              <a:t>Investment Banking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1416BD-EA0C-6DD6-8371-7516D8AE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00" y="1127100"/>
            <a:ext cx="1903628" cy="35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 screenshot of a computer">
            <a:extLst>
              <a:ext uri="{FF2B5EF4-FFF2-40B4-BE49-F238E27FC236}">
                <a16:creationId xmlns:a16="http://schemas.microsoft.com/office/drawing/2014/main" id="{B0A21D04-1AF6-D9C9-F922-91F6DBC65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" y="2730438"/>
            <a:ext cx="4987186" cy="26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5436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3CA6B-9F44-8900-9B24-F4F693588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BD9A-F6AD-93BB-F468-5C8BAB94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/ Business Banking Solutions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AFD5B7-37BD-7843-4685-5B7C1B5C1C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E7EA1-A730-039D-426D-CE1750B7B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9E0E0-CC58-08E7-6517-412BBA50F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7</a:t>
            </a:fld>
            <a:endParaRPr lang="en-US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1FCC4DD-E918-3842-70A0-12AD57CC150A}"/>
              </a:ext>
            </a:extLst>
          </p:cNvPr>
          <p:cNvSpPr txBox="1">
            <a:spLocks/>
          </p:cNvSpPr>
          <p:nvPr/>
        </p:nvSpPr>
        <p:spPr>
          <a:xfrm>
            <a:off x="506265" y="1214663"/>
            <a:ext cx="4059681" cy="5050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Liquidity Management</a:t>
            </a:r>
          </a:p>
          <a:p>
            <a:r>
              <a:rPr lang="en-US" sz="2000" dirty="0"/>
              <a:t>Trade Finance</a:t>
            </a:r>
          </a:p>
          <a:p>
            <a:r>
              <a:rPr lang="en-US" sz="2000" dirty="0"/>
              <a:t>ERP Integration</a:t>
            </a:r>
          </a:p>
          <a:p>
            <a:r>
              <a:rPr lang="en-US" sz="2000" dirty="0"/>
              <a:t>Virtual Assistance &amp; </a:t>
            </a:r>
            <a:r>
              <a:rPr lang="en-US" sz="2000" dirty="0" err="1"/>
              <a:t>Cobrowsing</a:t>
            </a:r>
            <a:endParaRPr lang="en-US" sz="2000" dirty="0"/>
          </a:p>
          <a:p>
            <a:r>
              <a:rPr lang="en-US" sz="2000" dirty="0"/>
              <a:t>Treasury Operation</a:t>
            </a:r>
          </a:p>
          <a:p>
            <a:r>
              <a:rPr lang="en-US" sz="2000" dirty="0"/>
              <a:t>Cash Management</a:t>
            </a:r>
          </a:p>
          <a:p>
            <a:r>
              <a:rPr lang="en-US" sz="2000" dirty="0"/>
              <a:t>Foreign Exchange (FX) Services</a:t>
            </a:r>
          </a:p>
          <a:p>
            <a:r>
              <a:rPr lang="en-US" sz="2000" dirty="0"/>
              <a:t>Commercial Lending</a:t>
            </a:r>
          </a:p>
          <a:p>
            <a:r>
              <a:rPr lang="en-US" sz="2000" dirty="0"/>
              <a:t>Working Capital Management</a:t>
            </a:r>
          </a:p>
          <a:p>
            <a:r>
              <a:rPr lang="en-US" sz="2000" dirty="0"/>
              <a:t>Risk Management Solutions</a:t>
            </a:r>
          </a:p>
          <a:p>
            <a:r>
              <a:rPr lang="en-US" sz="2000" dirty="0"/>
              <a:t>Payment Solutions</a:t>
            </a:r>
          </a:p>
          <a:p>
            <a:r>
              <a:rPr lang="en-US" sz="2000" dirty="0"/>
              <a:t>Supply Chain Finance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25CDD0A1-F0E4-815D-E3AA-B0B5E5F03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10" y="2398937"/>
            <a:ext cx="3697280" cy="22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C142229-5A9B-AA9C-06D6-58E6F8875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729" y="834623"/>
            <a:ext cx="3414044" cy="19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05EF50-781D-216F-8F74-39AC006A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961" y="3289310"/>
            <a:ext cx="4443925" cy="268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8983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6C2A3-CF24-6862-25D4-CE3CD2116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4D00-C628-B684-9525-B477716D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Near-touch Business Banking with Appzillon AI Native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D90682-D5A7-84AE-D5AC-ADCCFBB26F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32447-C4D8-F58C-0517-F047DA4AF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FDBD5-EB97-1D04-9369-78AA07A6C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8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6971EE-57E6-8B3B-CEAD-4F7C57F95CF9}"/>
              </a:ext>
            </a:extLst>
          </p:cNvPr>
          <p:cNvGrpSpPr/>
          <p:nvPr/>
        </p:nvGrpSpPr>
        <p:grpSpPr>
          <a:xfrm>
            <a:off x="520002" y="1318662"/>
            <a:ext cx="7628916" cy="4647884"/>
            <a:chOff x="520002" y="1359003"/>
            <a:chExt cx="7628916" cy="4647884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9CA79F20-DDDC-597C-CE75-0A1ECCB5EC67}"/>
                </a:ext>
              </a:extLst>
            </p:cNvPr>
            <p:cNvSpPr txBox="1">
              <a:spLocks/>
            </p:cNvSpPr>
            <p:nvPr/>
          </p:nvSpPr>
          <p:spPr>
            <a:xfrm>
              <a:off x="1053619" y="1824998"/>
              <a:ext cx="5640061" cy="3955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 Placeholder 1">
              <a:extLst>
                <a:ext uri="{FF2B5EF4-FFF2-40B4-BE49-F238E27FC236}">
                  <a16:creationId xmlns:a16="http://schemas.microsoft.com/office/drawing/2014/main" id="{C62B8B05-CBD5-6B76-EA3E-248F29B83F5D}"/>
                </a:ext>
              </a:extLst>
            </p:cNvPr>
            <p:cNvSpPr txBox="1">
              <a:spLocks/>
            </p:cNvSpPr>
            <p:nvPr/>
          </p:nvSpPr>
          <p:spPr>
            <a:xfrm>
              <a:off x="1026604" y="1359003"/>
              <a:ext cx="4059682" cy="3955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/>
                <a:t>Appzillon Agentic AI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7190E149-A1D2-E352-55F6-441937F14E91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2204448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02</a:t>
              </a:r>
            </a:p>
          </p:txBody>
        </p:sp>
        <p:sp>
          <p:nvSpPr>
            <p:cNvPr id="21" name="Text Placeholder 7">
              <a:extLst>
                <a:ext uri="{FF2B5EF4-FFF2-40B4-BE49-F238E27FC236}">
                  <a16:creationId xmlns:a16="http://schemas.microsoft.com/office/drawing/2014/main" id="{A5041390-FD97-F85B-7EB1-5A8FE60D33E8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3039811"/>
              <a:ext cx="5640061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Text Placeholder 1">
              <a:extLst>
                <a:ext uri="{FF2B5EF4-FFF2-40B4-BE49-F238E27FC236}">
                  <a16:creationId xmlns:a16="http://schemas.microsoft.com/office/drawing/2014/main" id="{A084E889-04EA-2B60-F98F-55CD1B3BD0A9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2159398"/>
              <a:ext cx="4059682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Appzillon AI for Servicing</a:t>
              </a:r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A66EF69C-E45A-DB51-DEC4-237696CD606C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2977049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03</a:t>
              </a: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8E40DFDD-FAAF-9831-B6E3-6552076876FD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4225315"/>
              <a:ext cx="5640061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89F366FC-21A3-6132-6D74-C25C8EDB921D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2944699"/>
              <a:ext cx="4059682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Appzillon AI for Onboarding</a:t>
              </a: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D88AC1A6-7D67-969C-FDB3-474374BFDB11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1386949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89BD03-525D-4B97-A2FA-2FAC451A5C45}"/>
                </a:ext>
              </a:extLst>
            </p:cNvPr>
            <p:cNvSpPr txBox="1"/>
            <p:nvPr/>
          </p:nvSpPr>
          <p:spPr>
            <a:xfrm>
              <a:off x="1067127" y="3292192"/>
              <a:ext cx="70817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KYC, ID verification, multilingual support, plus real-time document analysis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444356-44D1-B1BC-B6EE-DC3CAD313319}"/>
                </a:ext>
              </a:extLst>
            </p:cNvPr>
            <p:cNvSpPr txBox="1"/>
            <p:nvPr/>
          </p:nvSpPr>
          <p:spPr>
            <a:xfrm>
              <a:off x="1096364" y="2503547"/>
              <a:ext cx="6275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Personalized insights and predictive, smart-advisor-driven banking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5B7782-1796-2474-730B-72543932D790}"/>
                </a:ext>
              </a:extLst>
            </p:cNvPr>
            <p:cNvSpPr txBox="1"/>
            <p:nvPr/>
          </p:nvSpPr>
          <p:spPr>
            <a:xfrm>
              <a:off x="1026605" y="1672943"/>
              <a:ext cx="5640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Composable with RLHF, seamlessly integrated into workflow </a:t>
              </a:r>
            </a:p>
          </p:txBody>
        </p:sp>
        <p:sp>
          <p:nvSpPr>
            <p:cNvPr id="6" name="Text Placeholder 1">
              <a:extLst>
                <a:ext uri="{FF2B5EF4-FFF2-40B4-BE49-F238E27FC236}">
                  <a16:creationId xmlns:a16="http://schemas.microsoft.com/office/drawing/2014/main" id="{0AC27D94-FABC-2625-55D5-CCB511DE225B}"/>
                </a:ext>
              </a:extLst>
            </p:cNvPr>
            <p:cNvSpPr txBox="1">
              <a:spLocks/>
            </p:cNvSpPr>
            <p:nvPr/>
          </p:nvSpPr>
          <p:spPr>
            <a:xfrm>
              <a:off x="1026604" y="3735144"/>
              <a:ext cx="4059682" cy="3955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/>
                <a:t>Curated Appzillon RAG LLMs</a:t>
              </a:r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57C54F4E-8078-B2C9-7B58-8BE7D4792B84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4580589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05</a:t>
              </a:r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FAB9D94A-3E18-1F34-39B3-B2D3AE8A7113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4535539"/>
              <a:ext cx="4059682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Appzillon AI for Support &amp; Backoffice</a:t>
              </a: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29231D01-6F9C-2DA0-2DB8-3C03F5F1B437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5353190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06</a:t>
              </a:r>
            </a:p>
          </p:txBody>
        </p:sp>
        <p:sp>
          <p:nvSpPr>
            <p:cNvPr id="10" name="Text Placeholder 1">
              <a:extLst>
                <a:ext uri="{FF2B5EF4-FFF2-40B4-BE49-F238E27FC236}">
                  <a16:creationId xmlns:a16="http://schemas.microsoft.com/office/drawing/2014/main" id="{F2D9649E-5FC2-D279-4763-CA8B8C770E47}"/>
                </a:ext>
              </a:extLst>
            </p:cNvPr>
            <p:cNvSpPr txBox="1">
              <a:spLocks/>
            </p:cNvSpPr>
            <p:nvPr/>
          </p:nvSpPr>
          <p:spPr>
            <a:xfrm>
              <a:off x="1161679" y="5320840"/>
              <a:ext cx="4059682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SzPct val="70000"/>
                <a:buFont typeface="Arial" panose="020B0604020202020204" pitchFamily="34" charset="0"/>
                <a:buNone/>
                <a:tabLst/>
                <a:defRPr sz="2400" b="0" i="0" kern="1200">
                  <a:solidFill>
                    <a:schemeClr val="tx1"/>
                  </a:solidFill>
                  <a:latin typeface="+mn-lt"/>
                  <a:ea typeface="Oracle Sans" panose="020B0503020204020204" pitchFamily="34" charset="0"/>
                  <a:cs typeface="Oracle Sans" panose="020B05030202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/>
                <a:t>Appzillon AI for Risk, Fraud &amp; Security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1B8DC73A-1039-61D4-E1F4-8553379A8730}"/>
                </a:ext>
              </a:extLst>
            </p:cNvPr>
            <p:cNvSpPr txBox="1">
              <a:spLocks/>
            </p:cNvSpPr>
            <p:nvPr/>
          </p:nvSpPr>
          <p:spPr>
            <a:xfrm>
              <a:off x="520002" y="3763090"/>
              <a:ext cx="467927" cy="395562"/>
            </a:xfrm>
            <a:prstGeom prst="rect">
              <a:avLst/>
            </a:prstGeom>
          </p:spPr>
          <p:txBody>
            <a:bodyPr vert="horz" wrap="none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04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CEB966-C039-4D70-738D-5AB3D7E5E09E}"/>
                </a:ext>
              </a:extLst>
            </p:cNvPr>
            <p:cNvSpPr txBox="1"/>
            <p:nvPr/>
          </p:nvSpPr>
          <p:spPr>
            <a:xfrm>
              <a:off x="1067127" y="5668333"/>
              <a:ext cx="70817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Anomaly detection, high-risk profiling and early warnings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A917DE-9B89-4E85-FF3D-0A8D74F14BF3}"/>
                </a:ext>
              </a:extLst>
            </p:cNvPr>
            <p:cNvSpPr txBox="1"/>
            <p:nvPr/>
          </p:nvSpPr>
          <p:spPr>
            <a:xfrm>
              <a:off x="1096364" y="4879688"/>
              <a:ext cx="6275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Cross-system reconciliation, issue escalation, and dynamic reporting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5B7698-4535-9EF8-0761-4CA010B524AA}"/>
                </a:ext>
              </a:extLst>
            </p:cNvPr>
            <p:cNvSpPr txBox="1"/>
            <p:nvPr/>
          </p:nvSpPr>
          <p:spPr>
            <a:xfrm>
              <a:off x="1026605" y="4049084"/>
              <a:ext cx="5640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Ingest documents, retrieve context, ensure auditability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35514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1CCB4-2BB8-7B77-2CE2-74EF12FB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Embedded Finance &amp; Open Banking Ecosystem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90051-5D9C-CC4A-4772-ED993EB89F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7E92-449A-7545-B500-1C489AFD568E}" type="datetime1">
              <a:rPr lang="en-IN" smtClean="0"/>
              <a:t>16-04-2026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1E47F-4DE9-4BD8-079A-628B0E5F5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2025, i-exceed and/or its affiliates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01873-5150-3EC8-9D35-C3AE732DA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23EC6A-5606-F54C-A13D-EE9E357D82C7}" type="slidenum">
              <a:rPr lang="en-US" smtClean="0"/>
              <a:t>9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8FA3E-943F-25EE-06BF-E4A0AB0B5085}"/>
              </a:ext>
            </a:extLst>
          </p:cNvPr>
          <p:cNvGrpSpPr/>
          <p:nvPr/>
        </p:nvGrpSpPr>
        <p:grpSpPr>
          <a:xfrm>
            <a:off x="354395" y="1839490"/>
            <a:ext cx="11483210" cy="3179019"/>
            <a:chOff x="352043" y="3474568"/>
            <a:chExt cx="11483210" cy="317901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10E2D29-99DE-7BA8-363B-F9C5B7FD09B0}"/>
                </a:ext>
              </a:extLst>
            </p:cNvPr>
            <p:cNvGrpSpPr/>
            <p:nvPr/>
          </p:nvGrpSpPr>
          <p:grpSpPr>
            <a:xfrm>
              <a:off x="352043" y="4043941"/>
              <a:ext cx="11483210" cy="2609646"/>
              <a:chOff x="347420" y="1159239"/>
              <a:chExt cx="11483210" cy="260964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761003B-DD76-6EBC-3DFE-8B03D5B1E230}"/>
                  </a:ext>
                </a:extLst>
              </p:cNvPr>
              <p:cNvGrpSpPr/>
              <p:nvPr/>
            </p:nvGrpSpPr>
            <p:grpSpPr>
              <a:xfrm>
                <a:off x="347420" y="1159239"/>
                <a:ext cx="3489378" cy="2609646"/>
                <a:chOff x="556726" y="1124212"/>
                <a:chExt cx="3489378" cy="2609646"/>
              </a:xfrm>
            </p:grpSpPr>
            <p:sp>
              <p:nvSpPr>
                <p:cNvPr id="56" name="Shape 1">
                  <a:extLst>
                    <a:ext uri="{FF2B5EF4-FFF2-40B4-BE49-F238E27FC236}">
                      <a16:creationId xmlns:a16="http://schemas.microsoft.com/office/drawing/2014/main" id="{4F1D8DF5-78BC-7C35-473F-FB18E694D12C}"/>
                    </a:ext>
                  </a:extLst>
                </p:cNvPr>
                <p:cNvSpPr/>
                <p:nvPr/>
              </p:nvSpPr>
              <p:spPr>
                <a:xfrm>
                  <a:off x="556726" y="1124212"/>
                  <a:ext cx="3489378" cy="2609646"/>
                </a:xfrm>
                <a:prstGeom prst="roundRect">
                  <a:avLst>
                    <a:gd name="adj" fmla="val 8723"/>
                  </a:avLst>
                </a:prstGeom>
                <a:solidFill>
                  <a:schemeClr val="bg2">
                    <a:lumMod val="90000"/>
                  </a:schemeClr>
                </a:solidFill>
                <a:ln/>
              </p:spPr>
              <p:txBody>
                <a:bodyPr/>
                <a:lstStyle/>
                <a:p>
                  <a:endParaRPr lang="en-US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E60A7C03-449A-3F1B-A673-8CFA8757AF96}"/>
                    </a:ext>
                  </a:extLst>
                </p:cNvPr>
                <p:cNvGrpSpPr/>
                <p:nvPr/>
              </p:nvGrpSpPr>
              <p:grpSpPr>
                <a:xfrm>
                  <a:off x="774227" y="1566564"/>
                  <a:ext cx="3054374" cy="1961752"/>
                  <a:chOff x="1487978" y="3270763"/>
                  <a:chExt cx="3054374" cy="1961752"/>
                </a:xfrm>
              </p:grpSpPr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C8A33F0B-B9B4-B068-A940-E14749AA9FEE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978" y="3662855"/>
                    <a:ext cx="3054374" cy="15696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Comprehensive digital marketplace offering loans, investments, insurance and wealth management products from multiple providers through a unified platform. </a:t>
                    </a:r>
                  </a:p>
                </p:txBody>
              </p:sp>
              <p:sp>
                <p:nvSpPr>
                  <p:cNvPr id="59" name="Text Placeholder 1">
                    <a:extLst>
                      <a:ext uri="{FF2B5EF4-FFF2-40B4-BE49-F238E27FC236}">
                        <a16:creationId xmlns:a16="http://schemas.microsoft.com/office/drawing/2014/main" id="{C9B02D31-6DD1-1AE4-A2E5-825A2527342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640256" y="3270763"/>
                    <a:ext cx="2696022" cy="395562"/>
                  </a:xfrm>
                  <a:prstGeom prst="rect">
                    <a:avLst/>
                  </a:prstGeom>
                </p:spPr>
                <p:txBody>
                  <a:bodyPr vert="horz" wrap="none" lIns="0" tIns="45720" rIns="0" bIns="45720" rtlCol="0">
                    <a:noAutofit/>
                  </a:bodyPr>
                  <a:lstStyle>
                    <a:lvl1pPr marL="0" indent="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200"/>
                      </a:spcAft>
                      <a:buSzPct val="70000"/>
                      <a:buFont typeface="Arial" panose="020B0604020202020204" pitchFamily="34" charset="0"/>
                      <a:buNone/>
                      <a:tabLst/>
                      <a:defRPr sz="2400" b="0" i="0" kern="1200">
                        <a:solidFill>
                          <a:schemeClr val="tx1"/>
                        </a:solidFill>
                        <a:latin typeface="+mn-lt"/>
                        <a:ea typeface="Oracle Sans" panose="020B0503020204020204" pitchFamily="34" charset="0"/>
                        <a:cs typeface="Oracle Sans" panose="020B0503020204020204" pitchFamily="34" charset="0"/>
                      </a:defRPr>
                    </a:lvl1pPr>
                    <a:lvl2pPr marL="457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2000"/>
                      <a:t>Banking Marketplace</a:t>
                    </a:r>
                  </a:p>
                </p:txBody>
              </p: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92E8DE5-A7EC-7926-4E87-BA5413D14410}"/>
                  </a:ext>
                </a:extLst>
              </p:cNvPr>
              <p:cNvGrpSpPr/>
              <p:nvPr/>
            </p:nvGrpSpPr>
            <p:grpSpPr>
              <a:xfrm>
                <a:off x="4344336" y="1159239"/>
                <a:ext cx="3489378" cy="2609646"/>
                <a:chOff x="4123063" y="1141866"/>
                <a:chExt cx="3489378" cy="2609646"/>
              </a:xfrm>
            </p:grpSpPr>
            <p:sp>
              <p:nvSpPr>
                <p:cNvPr id="52" name="Shape 1">
                  <a:extLst>
                    <a:ext uri="{FF2B5EF4-FFF2-40B4-BE49-F238E27FC236}">
                      <a16:creationId xmlns:a16="http://schemas.microsoft.com/office/drawing/2014/main" id="{12CE91DA-DA56-C935-8D5D-3430DB3D68BA}"/>
                    </a:ext>
                  </a:extLst>
                </p:cNvPr>
                <p:cNvSpPr/>
                <p:nvPr/>
              </p:nvSpPr>
              <p:spPr>
                <a:xfrm>
                  <a:off x="4123063" y="1141866"/>
                  <a:ext cx="3489378" cy="2609646"/>
                </a:xfrm>
                <a:prstGeom prst="roundRect">
                  <a:avLst>
                    <a:gd name="adj" fmla="val 8723"/>
                  </a:avLst>
                </a:prstGeom>
                <a:solidFill>
                  <a:schemeClr val="bg2">
                    <a:lumMod val="90000"/>
                  </a:schemeClr>
                </a:solidFill>
                <a:ln/>
              </p:spPr>
              <p:txBody>
                <a:bodyPr/>
                <a:lstStyle/>
                <a:p>
                  <a:endParaRPr lang="en-US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09F2979-78E1-5E45-1FC7-868A8C978A60}"/>
                    </a:ext>
                  </a:extLst>
                </p:cNvPr>
                <p:cNvGrpSpPr/>
                <p:nvPr/>
              </p:nvGrpSpPr>
              <p:grpSpPr>
                <a:xfrm>
                  <a:off x="4479400" y="1584218"/>
                  <a:ext cx="2806964" cy="1972860"/>
                  <a:chOff x="1607682" y="3270763"/>
                  <a:chExt cx="2806964" cy="1972860"/>
                </a:xfrm>
              </p:grpSpPr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3FF8706D-369A-BE28-3E3E-6789EC9BC0CC}"/>
                      </a:ext>
                    </a:extLst>
                  </p:cNvPr>
                  <p:cNvSpPr txBox="1"/>
                  <p:nvPr/>
                </p:nvSpPr>
                <p:spPr>
                  <a:xfrm>
                    <a:off x="1607682" y="3673963"/>
                    <a:ext cx="2776704" cy="15696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RESTful APIs enable secure third-party integrations, fostering innovation and creating new revenue streams through strategic partnerships</a:t>
                    </a:r>
                  </a:p>
                </p:txBody>
              </p:sp>
              <p:sp>
                <p:nvSpPr>
                  <p:cNvPr id="55" name="Text Placeholder 1">
                    <a:extLst>
                      <a:ext uri="{FF2B5EF4-FFF2-40B4-BE49-F238E27FC236}">
                        <a16:creationId xmlns:a16="http://schemas.microsoft.com/office/drawing/2014/main" id="{37F3DD3B-381D-F3EE-1690-FAC6858E0CE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640256" y="3270763"/>
                    <a:ext cx="2774390" cy="395562"/>
                  </a:xfrm>
                  <a:prstGeom prst="rect">
                    <a:avLst/>
                  </a:prstGeom>
                </p:spPr>
                <p:txBody>
                  <a:bodyPr vert="horz" wrap="none" lIns="0" tIns="45720" rIns="0" bIns="45720" rtlCol="0">
                    <a:noAutofit/>
                  </a:bodyPr>
                  <a:lstStyle>
                    <a:lvl1pPr marL="0" indent="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200"/>
                      </a:spcAft>
                      <a:buSzPct val="70000"/>
                      <a:buFont typeface="Arial" panose="020B0604020202020204" pitchFamily="34" charset="0"/>
                      <a:buNone/>
                      <a:tabLst/>
                      <a:defRPr sz="2400" b="0" i="0" kern="1200">
                        <a:solidFill>
                          <a:schemeClr val="tx1"/>
                        </a:solidFill>
                        <a:latin typeface="+mn-lt"/>
                        <a:ea typeface="Oracle Sans" panose="020B0503020204020204" pitchFamily="34" charset="0"/>
                        <a:cs typeface="Oracle Sans" panose="020B0503020204020204" pitchFamily="34" charset="0"/>
                      </a:defRPr>
                    </a:lvl1pPr>
                    <a:lvl2pPr marL="457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2000"/>
                      <a:t>Open API Architecture</a:t>
                    </a:r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D546AB8-0232-D80A-C007-BC2FD9A71EBE}"/>
                  </a:ext>
                </a:extLst>
              </p:cNvPr>
              <p:cNvGrpSpPr/>
              <p:nvPr/>
            </p:nvGrpSpPr>
            <p:grpSpPr>
              <a:xfrm>
                <a:off x="8341252" y="1159239"/>
                <a:ext cx="3489378" cy="2609646"/>
                <a:chOff x="4103930" y="1141866"/>
                <a:chExt cx="3489378" cy="2609646"/>
              </a:xfrm>
            </p:grpSpPr>
            <p:sp>
              <p:nvSpPr>
                <p:cNvPr id="48" name="Shape 1">
                  <a:extLst>
                    <a:ext uri="{FF2B5EF4-FFF2-40B4-BE49-F238E27FC236}">
                      <a16:creationId xmlns:a16="http://schemas.microsoft.com/office/drawing/2014/main" id="{1561E150-7319-FACD-AFDF-A7D58CF4D364}"/>
                    </a:ext>
                  </a:extLst>
                </p:cNvPr>
                <p:cNvSpPr/>
                <p:nvPr/>
              </p:nvSpPr>
              <p:spPr>
                <a:xfrm>
                  <a:off x="4103930" y="1141866"/>
                  <a:ext cx="3489378" cy="2609646"/>
                </a:xfrm>
                <a:prstGeom prst="roundRect">
                  <a:avLst>
                    <a:gd name="adj" fmla="val 8723"/>
                  </a:avLst>
                </a:prstGeom>
                <a:solidFill>
                  <a:schemeClr val="bg2">
                    <a:lumMod val="90000"/>
                  </a:schemeClr>
                </a:solidFill>
                <a:ln/>
              </p:spPr>
              <p:txBody>
                <a:bodyPr/>
                <a:lstStyle/>
                <a:p>
                  <a:endParaRPr lang="en-US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5B2D5EE-3A2C-47B8-E771-3DD37945BD86}"/>
                    </a:ext>
                  </a:extLst>
                </p:cNvPr>
                <p:cNvGrpSpPr/>
                <p:nvPr/>
              </p:nvGrpSpPr>
              <p:grpSpPr>
                <a:xfrm>
                  <a:off x="4342915" y="1584218"/>
                  <a:ext cx="3054374" cy="1961752"/>
                  <a:chOff x="1471197" y="3270763"/>
                  <a:chExt cx="3054374" cy="1961752"/>
                </a:xfrm>
              </p:grpSpPr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F4A90FD6-171F-5DAA-CDE8-F3E53CE72DE4}"/>
                      </a:ext>
                    </a:extLst>
                  </p:cNvPr>
                  <p:cNvSpPr txBox="1"/>
                  <p:nvPr/>
                </p:nvSpPr>
                <p:spPr>
                  <a:xfrm>
                    <a:off x="1471197" y="3662855"/>
                    <a:ext cx="3054374" cy="15696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a:t>White-label banking capabilities integrated seamlessly into e-commerce fintech, and enterprise platforms, enabling non-banks to offer financial services</a:t>
                    </a:r>
                  </a:p>
                </p:txBody>
              </p:sp>
              <p:sp>
                <p:nvSpPr>
                  <p:cNvPr id="51" name="Text Placeholder 1">
                    <a:extLst>
                      <a:ext uri="{FF2B5EF4-FFF2-40B4-BE49-F238E27FC236}">
                        <a16:creationId xmlns:a16="http://schemas.microsoft.com/office/drawing/2014/main" id="{F28FD6E5-FDD0-3E27-A27E-C71E28ADE5A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640256" y="3270763"/>
                    <a:ext cx="2716259" cy="395562"/>
                  </a:xfrm>
                  <a:prstGeom prst="rect">
                    <a:avLst/>
                  </a:prstGeom>
                </p:spPr>
                <p:txBody>
                  <a:bodyPr vert="horz" wrap="none" lIns="0" tIns="45720" rIns="0" bIns="45720" rtlCol="0">
                    <a:noAutofit/>
                  </a:bodyPr>
                  <a:lstStyle>
                    <a:lvl1pPr marL="0" indent="0" algn="l" defTabSz="914400" rtl="0" eaLnBrk="1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200"/>
                      </a:spcAft>
                      <a:buSzPct val="70000"/>
                      <a:buFont typeface="Arial" panose="020B0604020202020204" pitchFamily="34" charset="0"/>
                      <a:buNone/>
                      <a:tabLst/>
                      <a:defRPr sz="2400" b="0" i="0" kern="1200">
                        <a:solidFill>
                          <a:schemeClr val="tx1"/>
                        </a:solidFill>
                        <a:latin typeface="+mn-lt"/>
                        <a:ea typeface="Oracle Sans" panose="020B0503020204020204" pitchFamily="34" charset="0"/>
                        <a:cs typeface="Oracle Sans" panose="020B0503020204020204" pitchFamily="34" charset="0"/>
                      </a:defRPr>
                    </a:lvl1pPr>
                    <a:lvl2pPr marL="457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2000" b="0" i="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2000"/>
                      <a:t>Embedded Finance Solutions</a:t>
                    </a:r>
                  </a:p>
                </p:txBody>
              </p:sp>
            </p:grpSp>
          </p:grp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B8484D-B744-4933-16AF-8781A8AB4124}"/>
                </a:ext>
              </a:extLst>
            </p:cNvPr>
            <p:cNvSpPr/>
            <p:nvPr/>
          </p:nvSpPr>
          <p:spPr>
            <a:xfrm>
              <a:off x="1619140" y="3474568"/>
              <a:ext cx="961465" cy="96146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75648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BBAD078-E540-32EA-754A-8B04B41BC902}"/>
                </a:ext>
              </a:extLst>
            </p:cNvPr>
            <p:cNvSpPr/>
            <p:nvPr/>
          </p:nvSpPr>
          <p:spPr>
            <a:xfrm>
              <a:off x="5612916" y="3474568"/>
              <a:ext cx="961465" cy="96146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75648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B1546AF-E360-45E1-352E-8D08016EA4A8}"/>
                </a:ext>
              </a:extLst>
            </p:cNvPr>
            <p:cNvSpPr/>
            <p:nvPr/>
          </p:nvSpPr>
          <p:spPr>
            <a:xfrm>
              <a:off x="9633587" y="3474568"/>
              <a:ext cx="961465" cy="96146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75648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E2928E-8AF6-396D-E2ED-01CF40F0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75267" y="2047378"/>
            <a:ext cx="595493" cy="605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264B7-4B15-8443-B2AC-77697B7FFA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93842" y="2023989"/>
            <a:ext cx="604314" cy="59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822BA-58F9-D1DD-DF9F-DCE9CA8BDA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74777" y="2002190"/>
            <a:ext cx="660570" cy="6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4918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i-exceed Presentation Template">
  <a:themeElements>
    <a:clrScheme name="i-exceed Presentation Template">
      <a:dk1>
        <a:srgbClr val="03142E"/>
      </a:dk1>
      <a:lt1>
        <a:srgbClr val="EFF2F1"/>
      </a:lt1>
      <a:dk2>
        <a:srgbClr val="131313"/>
      </a:dk2>
      <a:lt2>
        <a:srgbClr val="FCFCFC"/>
      </a:lt2>
      <a:accent1>
        <a:srgbClr val="FF8C00"/>
      </a:accent1>
      <a:accent2>
        <a:srgbClr val="608072"/>
      </a:accent2>
      <a:accent3>
        <a:srgbClr val="E9EB9E"/>
      </a:accent3>
      <a:accent4>
        <a:srgbClr val="4169A6"/>
      </a:accent4>
      <a:accent5>
        <a:srgbClr val="BF6900"/>
      </a:accent5>
      <a:accent6>
        <a:srgbClr val="34453D"/>
      </a:accent6>
      <a:hlink>
        <a:srgbClr val="89B3F4"/>
      </a:hlink>
      <a:folHlink>
        <a:srgbClr val="FFB254"/>
      </a:folHlink>
    </a:clrScheme>
    <a:fontScheme name="i-ecxeed Technology Solutions">
      <a:majorFont>
        <a:latin typeface="Aria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-exceed Presentation Template" id="{3C7591EE-327A-284D-9BF5-36E6B0AB1668}" vid="{964046D3-93B9-254C-8CE6-A0F2DEA4C6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i-exceed Presentation Template</Template>
  <TotalTime>1</TotalTime>
  <Words>1386</Words>
  <Application>Microsoft Office PowerPoint</Application>
  <PresentationFormat>Widescreen</PresentationFormat>
  <Paragraphs>270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Arial</vt:lpstr>
      <vt:lpstr>Oracle Sans Light</vt:lpstr>
      <vt:lpstr>Oracle Sans Tab Light</vt:lpstr>
      <vt:lpstr>Segoe UI</vt:lpstr>
      <vt:lpstr>System Font Regular</vt:lpstr>
      <vt:lpstr>i-exceed Presentation Template</vt:lpstr>
      <vt:lpstr>Reimaging Digital Banking with i-exceed</vt:lpstr>
      <vt:lpstr>Company Overview</vt:lpstr>
      <vt:lpstr>Market Landscape:  Digital Banking Evolution</vt:lpstr>
      <vt:lpstr>Appzillon Solutions Overview</vt:lpstr>
      <vt:lpstr>Appzillon Solution Map</vt:lpstr>
      <vt:lpstr>Retail Banking Solutions</vt:lpstr>
      <vt:lpstr>Corporate / Business Banking Solutions</vt:lpstr>
      <vt:lpstr>Near-touch Business Banking with Appzillon AI Native</vt:lpstr>
      <vt:lpstr>Embedded Finance &amp; Open Banking Ecosystem</vt:lpstr>
      <vt:lpstr>Complete Customer Lifecycle Journey</vt:lpstr>
      <vt:lpstr>Platform Differentiators</vt:lpstr>
      <vt:lpstr>Industry Recognition &amp; Proven Success</vt:lpstr>
      <vt:lpstr>Product &amp; Solutions Roadmap: FY 2025 &amp; 2026</vt:lpstr>
      <vt:lpstr>Vision 2026 &amp; Beyond</vt:lpstr>
      <vt:lpstr>The i-exceed Advantage</vt:lpstr>
      <vt:lpstr>Competitive Differentiation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Vishnu Hareesh</dc:creator>
  <cp:lastModifiedBy>Frewin Francis</cp:lastModifiedBy>
  <cp:revision>3</cp:revision>
  <dcterms:created xsi:type="dcterms:W3CDTF">2025-09-30T07:34:49Z</dcterms:created>
  <dcterms:modified xsi:type="dcterms:W3CDTF">2026-04-16T06:27:58Z</dcterms:modified>
</cp:coreProperties>
</file>